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7"/>
  </p:notesMasterIdLst>
  <p:sldIdLst>
    <p:sldId id="267" r:id="rId2"/>
    <p:sldId id="271" r:id="rId3"/>
    <p:sldId id="292" r:id="rId4"/>
    <p:sldId id="297" r:id="rId5"/>
    <p:sldId id="316" r:id="rId6"/>
    <p:sldId id="302" r:id="rId7"/>
    <p:sldId id="293" r:id="rId8"/>
    <p:sldId id="294" r:id="rId9"/>
    <p:sldId id="295" r:id="rId10"/>
    <p:sldId id="296" r:id="rId11"/>
    <p:sldId id="304" r:id="rId12"/>
    <p:sldId id="305" r:id="rId13"/>
    <p:sldId id="306" r:id="rId14"/>
    <p:sldId id="273" r:id="rId15"/>
    <p:sldId id="298" r:id="rId16"/>
    <p:sldId id="299" r:id="rId17"/>
    <p:sldId id="312" r:id="rId18"/>
    <p:sldId id="314" r:id="rId19"/>
    <p:sldId id="300" r:id="rId20"/>
    <p:sldId id="301" r:id="rId21"/>
    <p:sldId id="309" r:id="rId22"/>
    <p:sldId id="310" r:id="rId23"/>
    <p:sldId id="307" r:id="rId24"/>
    <p:sldId id="313" r:id="rId25"/>
    <p:sldId id="308" r:id="rId26"/>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Rücker" initials="MR" lastIdx="1" clrIdx="0">
    <p:extLst>
      <p:ext uri="{19B8F6BF-5375-455C-9EA6-DF929625EA0E}">
        <p15:presenceInfo xmlns:p15="http://schemas.microsoft.com/office/powerpoint/2012/main" userId="fb9b7369836308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E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9" autoAdjust="0"/>
    <p:restoredTop sz="96433" autoAdjust="0"/>
  </p:normalViewPr>
  <p:slideViewPr>
    <p:cSldViewPr snapToGrid="0" showGuides="1">
      <p:cViewPr>
        <p:scale>
          <a:sx n="160" d="100"/>
          <a:sy n="160" d="100"/>
        </p:scale>
        <p:origin x="840" y="1050"/>
      </p:cViewPr>
      <p:guideLst/>
    </p:cSldViewPr>
  </p:slideViewPr>
  <p:outlineViewPr>
    <p:cViewPr>
      <p:scale>
        <a:sx n="33" d="100"/>
        <a:sy n="33" d="100"/>
      </p:scale>
      <p:origin x="0" y="-39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0205036\surfdrive\MSSSET\exam\Exam_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1"/>
            </a:solidFill>
            <a:ln>
              <a:noFill/>
            </a:ln>
            <a:effectLst/>
          </c:spPr>
          <c:invertIfNegative val="0"/>
          <c:cat>
            <c:numRef>
              <c:f>Sheet1!$I$35:$N$35</c:f>
              <c:numCache>
                <c:formatCode>General</c:formatCode>
                <c:ptCount val="6"/>
                <c:pt idx="0">
                  <c:v>5</c:v>
                </c:pt>
                <c:pt idx="1">
                  <c:v>6</c:v>
                </c:pt>
                <c:pt idx="2">
                  <c:v>7</c:v>
                </c:pt>
                <c:pt idx="3">
                  <c:v>8</c:v>
                </c:pt>
                <c:pt idx="4">
                  <c:v>9</c:v>
                </c:pt>
                <c:pt idx="5">
                  <c:v>10</c:v>
                </c:pt>
              </c:numCache>
            </c:numRef>
          </c:cat>
          <c:val>
            <c:numRef>
              <c:f>Sheet1!$I$34:$N$34</c:f>
              <c:numCache>
                <c:formatCode>General</c:formatCode>
                <c:ptCount val="6"/>
                <c:pt idx="0">
                  <c:v>0</c:v>
                </c:pt>
                <c:pt idx="1">
                  <c:v>5.8823529411764705E-2</c:v>
                </c:pt>
                <c:pt idx="2">
                  <c:v>0.17647058823529413</c:v>
                </c:pt>
                <c:pt idx="3">
                  <c:v>0.47058823529411764</c:v>
                </c:pt>
                <c:pt idx="4">
                  <c:v>0.23529411764705882</c:v>
                </c:pt>
                <c:pt idx="5">
                  <c:v>0</c:v>
                </c:pt>
              </c:numCache>
            </c:numRef>
          </c:val>
          <c:extLst>
            <c:ext xmlns:c16="http://schemas.microsoft.com/office/drawing/2014/chart" uri="{C3380CC4-5D6E-409C-BE32-E72D297353CC}">
              <c16:uniqueId val="{00000000-5B5C-45E5-AF82-FC93641C4BEB}"/>
            </c:ext>
          </c:extLst>
        </c:ser>
        <c:dLbls>
          <c:showLegendKey val="0"/>
          <c:showVal val="0"/>
          <c:showCatName val="0"/>
          <c:showSerName val="0"/>
          <c:showPercent val="0"/>
          <c:showBubbleSize val="0"/>
        </c:dLbls>
        <c:gapWidth val="219"/>
        <c:overlap val="-27"/>
        <c:axId val="608457359"/>
        <c:axId val="608449455"/>
      </c:barChart>
      <c:catAx>
        <c:axId val="608457359"/>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b="1"/>
                  <a:t>grade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NL"/>
          </a:p>
        </c:txPr>
        <c:crossAx val="608449455"/>
        <c:crosses val="autoZero"/>
        <c:auto val="1"/>
        <c:lblAlgn val="ctr"/>
        <c:lblOffset val="100"/>
        <c:noMultiLvlLbl val="0"/>
      </c:catAx>
      <c:valAx>
        <c:axId val="608449455"/>
        <c:scaling>
          <c:orientation val="minMax"/>
        </c:scaling>
        <c:delete val="0"/>
        <c:axPos val="l"/>
        <c:majorGridlines>
          <c:spPr>
            <a:ln w="3175" cap="flat" cmpd="dbl" algn="ctr">
              <a:solidFill>
                <a:schemeClr val="tx1"/>
              </a:solidFill>
              <a:prstDash val="dashDot"/>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b="1"/>
                  <a:t>number of students </a:t>
                </a:r>
              </a:p>
              <a:p>
                <a:pPr>
                  <a:defRPr b="1"/>
                </a:pPr>
                <a:endParaRPr lang="de-DE" b="1"/>
              </a:p>
            </c:rich>
          </c:tx>
          <c:layout>
            <c:manualLayout>
              <c:xMode val="edge"/>
              <c:yMode val="edge"/>
              <c:x val="5.5555555555555552E-2"/>
              <c:y val="0.1941509915427238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NL"/>
          </a:p>
        </c:txPr>
        <c:crossAx val="608457359"/>
        <c:crosses val="autoZero"/>
        <c:crossBetween val="between"/>
        <c:majorUnit val="0.1"/>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25DE2-B715-4EA4-8CF0-DA425EA806A7}" type="datetimeFigureOut">
              <a:rPr lang="en-GB" smtClean="0"/>
              <a:t>06/10/2021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99BBE-B871-48D7-983C-C0B1D7156DCD}" type="slidenum">
              <a:rPr lang="en-GB" smtClean="0"/>
              <a:t>‹#›</a:t>
            </a:fld>
            <a:endParaRPr lang="en-GB"/>
          </a:p>
        </p:txBody>
      </p:sp>
    </p:spTree>
    <p:extLst>
      <p:ext uri="{BB962C8B-B14F-4D97-AF65-F5344CB8AC3E}">
        <p14:creationId xmlns:p14="http://schemas.microsoft.com/office/powerpoint/2010/main" val="143371931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1</a:t>
            </a:fld>
            <a:endParaRPr lang="en-GB" dirty="0"/>
          </a:p>
        </p:txBody>
      </p:sp>
    </p:spTree>
    <p:extLst>
      <p:ext uri="{BB962C8B-B14F-4D97-AF65-F5344CB8AC3E}">
        <p14:creationId xmlns:p14="http://schemas.microsoft.com/office/powerpoint/2010/main" val="236768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itle at the top">
    <p:bg>
      <p:bgPr>
        <a:solidFill>
          <a:srgbClr val="EEE8E8"/>
        </a:solidFill>
        <a:effectLst/>
      </p:bgPr>
    </p:bg>
    <p:spTree>
      <p:nvGrpSpPr>
        <p:cNvPr id="1" name=""/>
        <p:cNvGrpSpPr/>
        <p:nvPr/>
      </p:nvGrpSpPr>
      <p:grpSpPr>
        <a:xfrm>
          <a:off x="0" y="0"/>
          <a:ext cx="0" cy="0"/>
          <a:chOff x="0" y="0"/>
          <a:chExt cx="0" cy="0"/>
        </a:xfrm>
      </p:grpSpPr>
      <p:sp>
        <p:nvSpPr>
          <p:cNvPr id="10" name="Black75"/>
          <p:cNvSpPr/>
          <p:nvPr userDrawn="1"/>
        </p:nvSpPr>
        <p:spPr>
          <a:xfrm>
            <a:off x="0" y="75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 y="756049"/>
            <a:ext cx="9143999" cy="792000"/>
          </a:xfrm>
          <a:solidFill>
            <a:schemeClr val="tx2">
              <a:alpha val="50000"/>
            </a:schemeClr>
          </a:solidFill>
        </p:spPr>
        <p:txBody>
          <a:bodyPr lIns="756000" rIns="1962000" anchor="ctr"/>
          <a:lstStyle>
            <a:lvl1pPr algn="l">
              <a:lnSpc>
                <a:spcPts val="2300"/>
              </a:lnSpc>
              <a:defRPr sz="2200" baseline="0">
                <a:solidFill>
                  <a:schemeClr val="bg1"/>
                </a:solidFill>
              </a:defRPr>
            </a:lvl1pPr>
          </a:lstStyle>
          <a:p>
            <a:r>
              <a:rPr lang="en-GB" dirty="0"/>
              <a:t>Example of a title at the top</a:t>
            </a:r>
          </a:p>
        </p:txBody>
      </p:sp>
      <p:sp>
        <p:nvSpPr>
          <p:cNvPr id="3" name="Subtitle 2"/>
          <p:cNvSpPr>
            <a:spLocks noGrp="1"/>
          </p:cNvSpPr>
          <p:nvPr>
            <p:ph type="subTitle" idx="1" hasCustomPrompt="1"/>
          </p:nvPr>
        </p:nvSpPr>
        <p:spPr>
          <a:xfrm>
            <a:off x="-1" y="1548000"/>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00"/>
            </a:srgbClr>
          </a:solidFill>
          <a:ln>
            <a:noFill/>
          </a:ln>
        </p:spPr>
        <p:txBody>
          <a:bodyPr lIns="756000" anchor="ctr" anchorCtr="0"/>
          <a:lstStyle>
            <a:lvl1pPr>
              <a:defRPr sz="1100" b="1">
                <a:solidFill>
                  <a:schemeClr val="bg1"/>
                </a:solidFill>
              </a:defRPr>
            </a:lvl1pPr>
          </a:lstStyle>
          <a:p>
            <a:pPr lvl="0"/>
            <a:r>
              <a:rPr lang="en-GB" dirty="0"/>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dirty="0"/>
              <a:t>Department, Sub department or Capacity Group</a:t>
            </a:r>
          </a:p>
        </p:txBody>
      </p:sp>
    </p:spTree>
    <p:extLst>
      <p:ext uri="{BB962C8B-B14F-4D97-AF65-F5344CB8AC3E}">
        <p14:creationId xmlns:p14="http://schemas.microsoft.com/office/powerpoint/2010/main" val="164422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image - 1/2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3518" y="586800"/>
            <a:ext cx="3600000" cy="732238"/>
          </a:xfrm>
        </p:spPr>
        <p:txBody>
          <a:bodyPr/>
          <a:lstStyle>
            <a:lvl1pPr>
              <a:lnSpc>
                <a:spcPct val="100000"/>
              </a:lnSpc>
              <a:defRPr sz="1950" b="0" baseline="0"/>
            </a:lvl1pPr>
          </a:lstStyle>
          <a:p>
            <a:r>
              <a:rPr lang="en-GB" dirty="0"/>
              <a:t>This is an example of 19,5 </a:t>
            </a:r>
            <a:r>
              <a:rPr lang="en-GB" dirty="0" err="1"/>
              <a:t>pt</a:t>
            </a:r>
            <a:r>
              <a:rPr lang="en-GB" dirty="0"/>
              <a:t> text with single line spacing</a:t>
            </a:r>
          </a:p>
        </p:txBody>
      </p:sp>
      <p:sp>
        <p:nvSpPr>
          <p:cNvPr id="3" name="Content Placeholder 2"/>
          <p:cNvSpPr>
            <a:spLocks noGrp="1"/>
          </p:cNvSpPr>
          <p:nvPr>
            <p:ph sz="half" idx="1" hasCustomPrompt="1"/>
          </p:nvPr>
        </p:nvSpPr>
        <p:spPr>
          <a:xfrm>
            <a:off x="4720343" y="1295401"/>
            <a:ext cx="3598863" cy="2933700"/>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10" name="Tijdelijke aanduiding voor afbeelding 9"/>
          <p:cNvSpPr>
            <a:spLocks noGrp="1"/>
          </p:cNvSpPr>
          <p:nvPr>
            <p:ph type="pic" sz="quarter" idx="13" hasCustomPrompt="1"/>
          </p:nvPr>
        </p:nvSpPr>
        <p:spPr>
          <a:xfrm>
            <a:off x="0" y="0"/>
            <a:ext cx="4354513" cy="456723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to insert image</a:t>
            </a:r>
          </a:p>
        </p:txBody>
      </p:sp>
    </p:spTree>
    <p:extLst>
      <p:ext uri="{BB962C8B-B14F-4D97-AF65-F5344CB8AC3E}">
        <p14:creationId xmlns:p14="http://schemas.microsoft.com/office/powerpoint/2010/main" val="188727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image - 2/3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4405" y="586800"/>
            <a:ext cx="4820920" cy="732238"/>
          </a:xfrm>
        </p:spPr>
        <p:txBody>
          <a:bodyPr/>
          <a:lstStyle>
            <a:lvl1pPr>
              <a:lnSpc>
                <a:spcPct val="100000"/>
              </a:lnSpc>
              <a:defRPr sz="1950" b="0" baseline="0"/>
            </a:lvl1pPr>
          </a:lstStyle>
          <a:p>
            <a:r>
              <a:rPr lang="en-GB" dirty="0"/>
              <a:t>This is an example of 19,5 </a:t>
            </a:r>
            <a:r>
              <a:rPr lang="en-GB" dirty="0" err="1"/>
              <a:t>pt</a:t>
            </a:r>
            <a:r>
              <a:rPr lang="en-GB" dirty="0"/>
              <a:t> text with single line spacing</a:t>
            </a:r>
          </a:p>
        </p:txBody>
      </p:sp>
      <p:sp>
        <p:nvSpPr>
          <p:cNvPr id="3" name="Content Placeholder 2"/>
          <p:cNvSpPr>
            <a:spLocks noGrp="1"/>
          </p:cNvSpPr>
          <p:nvPr>
            <p:ph sz="half" idx="1" hasCustomPrompt="1"/>
          </p:nvPr>
        </p:nvSpPr>
        <p:spPr>
          <a:xfrm>
            <a:off x="3491230" y="1295401"/>
            <a:ext cx="4824095" cy="2933700"/>
          </a:xfrm>
        </p:spPr>
        <p:txBody>
          <a:bodyPr/>
          <a:lstStyle>
            <a:lvl1pPr>
              <a:defRPr baseline="0"/>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10" name="Tijdelijke aanduiding voor afbeelding 9"/>
          <p:cNvSpPr>
            <a:spLocks noGrp="1"/>
          </p:cNvSpPr>
          <p:nvPr>
            <p:ph type="pic" sz="quarter" idx="13" hasCustomPrompt="1"/>
          </p:nvPr>
        </p:nvSpPr>
        <p:spPr>
          <a:xfrm>
            <a:off x="0" y="0"/>
            <a:ext cx="3022600" cy="4567238"/>
          </a:xfrm>
        </p:spPr>
        <p:txBody>
          <a:bodyPr/>
          <a:lstStyle/>
          <a:p>
            <a:r>
              <a:rPr lang="en-GB" dirty="0"/>
              <a:t>Click to insert image</a:t>
            </a:r>
          </a:p>
        </p:txBody>
      </p:sp>
    </p:spTree>
    <p:extLst>
      <p:ext uri="{BB962C8B-B14F-4D97-AF65-F5344CB8AC3E}">
        <p14:creationId xmlns:p14="http://schemas.microsoft.com/office/powerpoint/2010/main" val="68122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 full screen dark image">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bg1"/>
                </a:solidFill>
              </a:defRPr>
            </a:lvl1pPr>
          </a:lstStyle>
          <a:p>
            <a:r>
              <a:rPr lang="en-GB" dirty="0"/>
              <a:t>This is an example of a white headline on a full screen, dark image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Tree>
    <p:extLst>
      <p:ext uri="{BB962C8B-B14F-4D97-AF65-F5344CB8AC3E}">
        <p14:creationId xmlns:p14="http://schemas.microsoft.com/office/powerpoint/2010/main" val="77015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 full screen light im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tx1"/>
                </a:solidFill>
              </a:defRPr>
            </a:lvl1pPr>
          </a:lstStyle>
          <a:p>
            <a:r>
              <a:rPr lang="en-GB" dirty="0"/>
              <a:t>This is an example of a black headline on a full screen, light image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Tree>
    <p:extLst>
      <p:ext uri="{BB962C8B-B14F-4D97-AF65-F5344CB8AC3E}">
        <p14:creationId xmlns:p14="http://schemas.microsoft.com/office/powerpoint/2010/main" val="269683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18400"/>
            <a:ext cx="7556500" cy="733827"/>
          </a:xfrm>
        </p:spPr>
        <p:txBody>
          <a:bodyPr/>
          <a:lstStyle>
            <a:lvl1pPr>
              <a:defRPr baseline="0">
                <a:solidFill>
                  <a:schemeClr val="tx1"/>
                </a:solidFill>
              </a:defRPr>
            </a:lvl1pPr>
          </a:lstStyle>
          <a:p>
            <a:r>
              <a:rPr lang="en-GB" dirty="0"/>
              <a:t>This is an example of a black headline on a white background</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cxnSp>
        <p:nvCxnSpPr>
          <p:cNvPr id="7" name="Rechte verbindingslijn 6"/>
          <p:cNvCxnSpPr/>
          <p:nvPr userDrawn="1"/>
        </p:nvCxnSpPr>
        <p:spPr>
          <a:xfrm>
            <a:off x="0" y="4563782"/>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jdelijke aanduiding voor afbeelding 8"/>
          <p:cNvSpPr>
            <a:spLocks noGrp="1"/>
          </p:cNvSpPr>
          <p:nvPr>
            <p:ph type="pic" sz="quarter" idx="13" hasCustomPrompt="1"/>
          </p:nvPr>
        </p:nvSpPr>
        <p:spPr>
          <a:xfrm>
            <a:off x="1890000" y="1299075"/>
            <a:ext cx="5292725" cy="2977200"/>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to insert image</a:t>
            </a:r>
          </a:p>
          <a:p>
            <a:endParaRPr lang="en-GB" dirty="0"/>
          </a:p>
        </p:txBody>
      </p:sp>
    </p:spTree>
    <p:extLst>
      <p:ext uri="{BB962C8B-B14F-4D97-AF65-F5344CB8AC3E}">
        <p14:creationId xmlns:p14="http://schemas.microsoft.com/office/powerpoint/2010/main" val="388186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carlet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GB" dirty="0"/>
              <a:t>This is an example of a 27 </a:t>
            </a:r>
            <a:r>
              <a:rPr lang="en-GB" dirty="0" err="1"/>
              <a:t>pt</a:t>
            </a:r>
            <a:r>
              <a:rPr lang="en-GB" dirty="0"/>
              <a:t> headline with 27 </a:t>
            </a:r>
            <a:r>
              <a:rPr lang="en-GB" dirty="0" err="1"/>
              <a:t>pt</a:t>
            </a:r>
            <a:r>
              <a:rPr lang="en-GB" dirty="0"/>
              <a:t> line spacing</a:t>
            </a:r>
          </a:p>
        </p:txBody>
      </p:sp>
      <p:sp>
        <p:nvSpPr>
          <p:cNvPr id="3" name="Content Placeholder 2"/>
          <p:cNvSpPr>
            <a:spLocks noGrp="1"/>
          </p:cNvSpPr>
          <p:nvPr>
            <p:ph idx="1" hasCustomPrompt="1"/>
          </p:nvPr>
        </p:nvSpPr>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Tree>
    <p:extLst>
      <p:ext uri="{BB962C8B-B14F-4D97-AF65-F5344CB8AC3E}">
        <p14:creationId xmlns:p14="http://schemas.microsoft.com/office/powerpoint/2010/main" val="253396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586800"/>
            <a:ext cx="7563556" cy="516339"/>
          </a:xfrm>
        </p:spPr>
        <p:txBody>
          <a:bodyPr wrap="none"/>
          <a:lstStyle>
            <a:lvl1pPr>
              <a:lnSpc>
                <a:spcPct val="100000"/>
              </a:lnSpc>
              <a:defRPr sz="1950" b="0" baseline="0"/>
            </a:lvl1pPr>
          </a:lstStyle>
          <a:p>
            <a:r>
              <a:rPr lang="en-US" dirty="0"/>
              <a:t>Sample slide with table and text</a:t>
            </a:r>
            <a:endParaRPr lang="en-GB" dirty="0"/>
          </a:p>
        </p:txBody>
      </p:sp>
      <p:sp>
        <p:nvSpPr>
          <p:cNvPr id="3" name="Content Placeholder 2"/>
          <p:cNvSpPr>
            <a:spLocks noGrp="1"/>
          </p:cNvSpPr>
          <p:nvPr>
            <p:ph sz="half" idx="1" hasCustomPrompt="1"/>
          </p:nvPr>
        </p:nvSpPr>
        <p:spPr>
          <a:xfrm>
            <a:off x="755651" y="2638425"/>
            <a:ext cx="7563556" cy="1590675"/>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8" name="Tijdelijke aanduiding voor tabel 7"/>
          <p:cNvSpPr>
            <a:spLocks noGrp="1"/>
          </p:cNvSpPr>
          <p:nvPr>
            <p:ph type="tbl" sz="quarter" idx="13" hasCustomPrompt="1"/>
          </p:nvPr>
        </p:nvSpPr>
        <p:spPr>
          <a:xfrm>
            <a:off x="755650" y="1079501"/>
            <a:ext cx="7559675" cy="1152000"/>
          </a:xfrm>
        </p:spPr>
        <p:txBody>
          <a:bodyPr/>
          <a:lstStyle>
            <a:lvl1pPr>
              <a:defRPr/>
            </a:lvl1pPr>
          </a:lstStyle>
          <a:p>
            <a:r>
              <a:rPr lang="en-GB" dirty="0"/>
              <a:t>Click to insert table</a:t>
            </a:r>
          </a:p>
        </p:txBody>
      </p:sp>
    </p:spTree>
    <p:extLst>
      <p:ext uri="{BB962C8B-B14F-4D97-AF65-F5344CB8AC3E}">
        <p14:creationId xmlns:p14="http://schemas.microsoft.com/office/powerpoint/2010/main" val="2399389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586800"/>
            <a:ext cx="7563556" cy="516339"/>
          </a:xfrm>
        </p:spPr>
        <p:txBody>
          <a:bodyPr wrap="none"/>
          <a:lstStyle>
            <a:lvl1pPr>
              <a:lnSpc>
                <a:spcPct val="100000"/>
              </a:lnSpc>
              <a:defRPr sz="1950" b="0" baseline="0"/>
            </a:lvl1pPr>
          </a:lstStyle>
          <a:p>
            <a:r>
              <a:rPr lang="en-GB" dirty="0"/>
              <a:t>Example chart</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9" name="Tijdelijke aanduiding voor grafiek 8"/>
          <p:cNvSpPr>
            <a:spLocks noGrp="1"/>
          </p:cNvSpPr>
          <p:nvPr>
            <p:ph type="chart" sz="quarter" idx="13" hasCustomPrompt="1"/>
          </p:nvPr>
        </p:nvSpPr>
        <p:spPr>
          <a:xfrm>
            <a:off x="755650" y="1079500"/>
            <a:ext cx="7559675" cy="3149600"/>
          </a:xfrm>
        </p:spPr>
        <p:txBody>
          <a:bodyPr/>
          <a:lstStyle>
            <a:lvl1pPr>
              <a:defRPr/>
            </a:lvl1pPr>
          </a:lstStyle>
          <a:p>
            <a:r>
              <a:rPr lang="en-GB" dirty="0"/>
              <a:t>Click to insert chart</a:t>
            </a:r>
          </a:p>
        </p:txBody>
      </p:sp>
    </p:spTree>
    <p:extLst>
      <p:ext uri="{BB962C8B-B14F-4D97-AF65-F5344CB8AC3E}">
        <p14:creationId xmlns:p14="http://schemas.microsoft.com/office/powerpoint/2010/main" val="420234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itle in the middle">
    <p:spTree>
      <p:nvGrpSpPr>
        <p:cNvPr id="1" name=""/>
        <p:cNvGrpSpPr/>
        <p:nvPr/>
      </p:nvGrpSpPr>
      <p:grpSpPr>
        <a:xfrm>
          <a:off x="0" y="0"/>
          <a:ext cx="0" cy="0"/>
          <a:chOff x="0" y="0"/>
          <a:chExt cx="0" cy="0"/>
        </a:xfrm>
      </p:grpSpPr>
      <p:sp>
        <p:nvSpPr>
          <p:cNvPr id="4" name="Black75"/>
          <p:cNvSpPr/>
          <p:nvPr userDrawn="1"/>
        </p:nvSpPr>
        <p:spPr>
          <a:xfrm>
            <a:off x="0" y="183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 y="1835549"/>
            <a:ext cx="9143999" cy="792000"/>
          </a:xfrm>
          <a:solidFill>
            <a:schemeClr val="tx2">
              <a:alpha val="50000"/>
            </a:schemeClr>
          </a:solidFill>
        </p:spPr>
        <p:txBody>
          <a:bodyPr lIns="756000" rIns="1962000" anchor="ctr"/>
          <a:lstStyle>
            <a:lvl1pPr algn="l">
              <a:lnSpc>
                <a:spcPts val="2300"/>
              </a:lnSpc>
              <a:defRPr sz="2200">
                <a:solidFill>
                  <a:schemeClr val="bg1"/>
                </a:solidFill>
              </a:defRPr>
            </a:lvl1pPr>
          </a:lstStyle>
          <a:p>
            <a:r>
              <a:rPr lang="en-GB" dirty="0"/>
              <a:t>Example of a title in the middle</a:t>
            </a:r>
          </a:p>
        </p:txBody>
      </p:sp>
      <p:sp>
        <p:nvSpPr>
          <p:cNvPr id="3" name="Subtitle 2"/>
          <p:cNvSpPr>
            <a:spLocks noGrp="1"/>
          </p:cNvSpPr>
          <p:nvPr>
            <p:ph type="subTitle" idx="1" hasCustomPrompt="1"/>
          </p:nvPr>
        </p:nvSpPr>
        <p:spPr>
          <a:xfrm>
            <a:off x="-1" y="2628097"/>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98"/>
            </a:srgbClr>
          </a:solidFill>
          <a:ln>
            <a:noFill/>
          </a:ln>
        </p:spPr>
        <p:txBody>
          <a:bodyPr lIns="756000" anchor="ctr" anchorCtr="0"/>
          <a:lstStyle>
            <a:lvl1pPr>
              <a:defRPr sz="1100" b="1">
                <a:solidFill>
                  <a:schemeClr val="bg1"/>
                </a:solidFill>
              </a:defRPr>
            </a:lvl1pPr>
          </a:lstStyle>
          <a:p>
            <a:pPr lvl="0"/>
            <a:r>
              <a:rPr lang="en-GB" dirty="0"/>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dirty="0"/>
              <a:t>Department, Sub department or Capacity Group</a:t>
            </a:r>
          </a:p>
        </p:txBody>
      </p:sp>
    </p:spTree>
    <p:extLst>
      <p:ext uri="{BB962C8B-B14F-4D97-AF65-F5344CB8AC3E}">
        <p14:creationId xmlns:p14="http://schemas.microsoft.com/office/powerpoint/2010/main" val="293110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itle at the bottom">
    <p:spTree>
      <p:nvGrpSpPr>
        <p:cNvPr id="1" name=""/>
        <p:cNvGrpSpPr/>
        <p:nvPr/>
      </p:nvGrpSpPr>
      <p:grpSpPr>
        <a:xfrm>
          <a:off x="0" y="0"/>
          <a:ext cx="0" cy="0"/>
          <a:chOff x="0" y="0"/>
          <a:chExt cx="0" cy="0"/>
        </a:xfrm>
      </p:grpSpPr>
      <p:sp>
        <p:nvSpPr>
          <p:cNvPr id="8" name="Black75"/>
          <p:cNvSpPr/>
          <p:nvPr userDrawn="1"/>
        </p:nvSpPr>
        <p:spPr>
          <a:xfrm>
            <a:off x="0" y="2916000"/>
            <a:ext cx="9144000" cy="108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1" y="2915049"/>
            <a:ext cx="9143999" cy="792000"/>
          </a:xfrm>
          <a:solidFill>
            <a:schemeClr val="tx2">
              <a:alpha val="50000"/>
            </a:schemeClr>
          </a:solidFill>
        </p:spPr>
        <p:txBody>
          <a:bodyPr lIns="756000" rIns="1962000" anchor="ctr"/>
          <a:lstStyle>
            <a:lvl1pPr algn="l">
              <a:lnSpc>
                <a:spcPts val="2300"/>
              </a:lnSpc>
              <a:defRPr sz="2200">
                <a:solidFill>
                  <a:schemeClr val="bg1"/>
                </a:solidFill>
              </a:defRPr>
            </a:lvl1pPr>
          </a:lstStyle>
          <a:p>
            <a:r>
              <a:rPr lang="en-GB" dirty="0"/>
              <a:t>Example of a title at the bottom</a:t>
            </a:r>
          </a:p>
        </p:txBody>
      </p:sp>
      <p:sp>
        <p:nvSpPr>
          <p:cNvPr id="3" name="Subtitle 2"/>
          <p:cNvSpPr>
            <a:spLocks noGrp="1"/>
          </p:cNvSpPr>
          <p:nvPr>
            <p:ph type="subTitle" idx="1" hasCustomPrompt="1"/>
          </p:nvPr>
        </p:nvSpPr>
        <p:spPr>
          <a:xfrm>
            <a:off x="-1" y="3708591"/>
            <a:ext cx="9143999" cy="288000"/>
          </a:xfrm>
          <a:solidFill>
            <a:schemeClr val="tx2">
              <a:alpha val="50000"/>
            </a:schemeClr>
          </a:solidFill>
          <a:ln>
            <a:noFill/>
          </a:ln>
        </p:spPr>
        <p:txBody>
          <a:bodyPr wrap="none" lIns="756000" tIns="18000" rIns="1962000"/>
          <a:lstStyle>
            <a:lvl1pPr marL="0" indent="0" algn="l">
              <a:buNone/>
              <a:defRPr sz="10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7340600" y="4568825"/>
            <a:ext cx="1803400" cy="574675"/>
          </a:xfrm>
          <a:prstGeom prst="rect">
            <a:avLst/>
          </a:prstGeom>
        </p:spPr>
      </p:pic>
      <p:sp>
        <p:nvSpPr>
          <p:cNvPr id="9" name="Tijdelijke aanduiding voor tekst 8"/>
          <p:cNvSpPr>
            <a:spLocks noGrp="1"/>
          </p:cNvSpPr>
          <p:nvPr>
            <p:ph type="body" sz="quarter" idx="13" hasCustomPrompt="1"/>
          </p:nvPr>
        </p:nvSpPr>
        <p:spPr>
          <a:xfrm>
            <a:off x="0" y="3990975"/>
            <a:ext cx="9143999" cy="576263"/>
          </a:xfrm>
          <a:solidFill>
            <a:srgbClr val="000000">
              <a:alpha val="25098"/>
            </a:srgbClr>
          </a:solidFill>
          <a:ln>
            <a:noFill/>
          </a:ln>
        </p:spPr>
        <p:txBody>
          <a:bodyPr lIns="756000" anchor="ctr" anchorCtr="0"/>
          <a:lstStyle>
            <a:lvl1pPr>
              <a:defRPr sz="1100" b="1">
                <a:solidFill>
                  <a:schemeClr val="bg1"/>
                </a:solidFill>
              </a:defRPr>
            </a:lvl1pPr>
          </a:lstStyle>
          <a:p>
            <a:pPr lvl="0"/>
            <a:r>
              <a:rPr lang="en-GB" dirty="0"/>
              <a:t>Name, Function</a:t>
            </a:r>
          </a:p>
        </p:txBody>
      </p:sp>
      <p:sp>
        <p:nvSpPr>
          <p:cNvPr id="11" name="Tijdelijke aanduiding voor tekst 8"/>
          <p:cNvSpPr>
            <a:spLocks noGrp="1"/>
          </p:cNvSpPr>
          <p:nvPr>
            <p:ph type="body" sz="quarter" idx="14" hasCustomPrompt="1"/>
          </p:nvPr>
        </p:nvSpPr>
        <p:spPr>
          <a:xfrm>
            <a:off x="-6667" y="4567237"/>
            <a:ext cx="7347267" cy="576263"/>
          </a:xfrm>
          <a:solidFill>
            <a:srgbClr val="FFFFFF"/>
          </a:solidFill>
          <a:ln>
            <a:noFill/>
          </a:ln>
        </p:spPr>
        <p:txBody>
          <a:bodyPr lIns="756000" anchor="ctr" anchorCtr="0"/>
          <a:lstStyle>
            <a:lvl1pPr>
              <a:defRPr sz="1100" b="0" baseline="0">
                <a:solidFill>
                  <a:schemeClr val="tx1"/>
                </a:solidFill>
              </a:defRPr>
            </a:lvl1pPr>
          </a:lstStyle>
          <a:p>
            <a:pPr lvl="0"/>
            <a:r>
              <a:rPr lang="en-GB" dirty="0"/>
              <a:t>Department, Sub department or Capacity Group</a:t>
            </a:r>
          </a:p>
        </p:txBody>
      </p:sp>
    </p:spTree>
    <p:extLst>
      <p:ext uri="{BB962C8B-B14F-4D97-AF65-F5344CB8AC3E}">
        <p14:creationId xmlns:p14="http://schemas.microsoft.com/office/powerpoint/2010/main" val="22374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This is an example of a 27 </a:t>
            </a:r>
            <a:r>
              <a:rPr lang="en-GB" dirty="0" err="1"/>
              <a:t>pt</a:t>
            </a:r>
            <a:r>
              <a:rPr lang="en-GB" dirty="0"/>
              <a:t> headline with 27 </a:t>
            </a:r>
            <a:r>
              <a:rPr lang="en-GB" dirty="0" err="1"/>
              <a:t>pt</a:t>
            </a:r>
            <a:r>
              <a:rPr lang="en-GB" dirty="0"/>
              <a:t> line spacing</a:t>
            </a:r>
          </a:p>
        </p:txBody>
      </p:sp>
      <p:sp>
        <p:nvSpPr>
          <p:cNvPr id="3" name="Content Placeholder 2"/>
          <p:cNvSpPr>
            <a:spLocks noGrp="1"/>
          </p:cNvSpPr>
          <p:nvPr>
            <p:ph idx="1" hasCustomPrompt="1"/>
          </p:nvPr>
        </p:nvSpPr>
        <p:spPr/>
        <p:txBody>
          <a:bodyPr/>
          <a:lstStyle>
            <a:lvl1pPr>
              <a:defRPr baseline="0"/>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Tree>
    <p:extLst>
      <p:ext uri="{BB962C8B-B14F-4D97-AF65-F5344CB8AC3E}">
        <p14:creationId xmlns:p14="http://schemas.microsoft.com/office/powerpoint/2010/main" val="419483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585793"/>
            <a:ext cx="3595688" cy="732238"/>
          </a:xfrm>
        </p:spPr>
        <p:txBody>
          <a:bodyPr/>
          <a:lstStyle>
            <a:lvl1pPr>
              <a:lnSpc>
                <a:spcPct val="100000"/>
              </a:lnSpc>
              <a:defRPr sz="1950" b="0" baseline="0"/>
            </a:lvl1pPr>
          </a:lstStyle>
          <a:p>
            <a:r>
              <a:rPr lang="en-GB" dirty="0"/>
              <a:t>This is an example of 19,5 </a:t>
            </a:r>
            <a:r>
              <a:rPr lang="en-GB" dirty="0" err="1"/>
              <a:t>pt</a:t>
            </a:r>
            <a:r>
              <a:rPr lang="en-GB" dirty="0"/>
              <a:t> text with single line spacing</a:t>
            </a:r>
          </a:p>
        </p:txBody>
      </p:sp>
      <p:sp>
        <p:nvSpPr>
          <p:cNvPr id="3" name="Content Placeholder 2"/>
          <p:cNvSpPr>
            <a:spLocks noGrp="1"/>
          </p:cNvSpPr>
          <p:nvPr>
            <p:ph sz="half" idx="1" hasCustomPrompt="1"/>
          </p:nvPr>
        </p:nvSpPr>
        <p:spPr>
          <a:xfrm>
            <a:off x="755650" y="1295401"/>
            <a:ext cx="3598863" cy="2933700"/>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Content Placeholder 3"/>
          <p:cNvSpPr>
            <a:spLocks noGrp="1"/>
          </p:cNvSpPr>
          <p:nvPr>
            <p:ph sz="half" idx="2" hasCustomPrompt="1"/>
          </p:nvPr>
        </p:nvSpPr>
        <p:spPr>
          <a:xfrm>
            <a:off x="4723606" y="1296000"/>
            <a:ext cx="3595688" cy="2933101"/>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9" name="Text Placeholder 2"/>
          <p:cNvSpPr>
            <a:spLocks noGrp="1"/>
          </p:cNvSpPr>
          <p:nvPr>
            <p:ph type="body" idx="13" hasCustomPrompt="1"/>
          </p:nvPr>
        </p:nvSpPr>
        <p:spPr>
          <a:xfrm>
            <a:off x="4714875" y="586800"/>
            <a:ext cx="3604419" cy="732238"/>
          </a:xfrm>
        </p:spPr>
        <p:txBody>
          <a:bodyPr anchor="t"/>
          <a:lstStyle>
            <a:lvl1pPr marL="0" indent="0">
              <a:buNone/>
              <a:defRPr lang="nl-NL" sz="1950" b="0" kern="1200" baseline="0" dirty="0" smtClean="0">
                <a:solidFill>
                  <a:schemeClr val="tx1"/>
                </a:solidFill>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enter text</a:t>
            </a:r>
          </a:p>
        </p:txBody>
      </p:sp>
    </p:spTree>
    <p:extLst>
      <p:ext uri="{BB962C8B-B14F-4D97-AF65-F5344CB8AC3E}">
        <p14:creationId xmlns:p14="http://schemas.microsoft.com/office/powerpoint/2010/main" val="168240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text - 1/2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586800"/>
            <a:ext cx="3600000" cy="732238"/>
          </a:xfrm>
        </p:spPr>
        <p:txBody>
          <a:bodyPr/>
          <a:lstStyle>
            <a:lvl1pPr>
              <a:lnSpc>
                <a:spcPct val="100000"/>
              </a:lnSpc>
              <a:defRPr sz="1950" b="0" baseline="0"/>
            </a:lvl1pPr>
          </a:lstStyle>
          <a:p>
            <a:r>
              <a:rPr lang="en-GB" dirty="0"/>
              <a:t>This is an example of 19,5 </a:t>
            </a:r>
            <a:r>
              <a:rPr lang="en-GB" dirty="0" err="1"/>
              <a:t>pt</a:t>
            </a:r>
            <a:r>
              <a:rPr lang="en-GB" dirty="0"/>
              <a:t> text with single line spacing</a:t>
            </a:r>
          </a:p>
        </p:txBody>
      </p:sp>
      <p:sp>
        <p:nvSpPr>
          <p:cNvPr id="3" name="Content Placeholder 2"/>
          <p:cNvSpPr>
            <a:spLocks noGrp="1"/>
          </p:cNvSpPr>
          <p:nvPr>
            <p:ph sz="half" idx="1" hasCustomPrompt="1"/>
          </p:nvPr>
        </p:nvSpPr>
        <p:spPr>
          <a:xfrm>
            <a:off x="755650" y="1295401"/>
            <a:ext cx="3598863" cy="2933700"/>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10" name="Tijdelijke aanduiding voor afbeelding 9"/>
          <p:cNvSpPr>
            <a:spLocks noGrp="1"/>
          </p:cNvSpPr>
          <p:nvPr>
            <p:ph type="pic" sz="quarter" idx="13" hasCustomPrompt="1"/>
          </p:nvPr>
        </p:nvSpPr>
        <p:spPr>
          <a:xfrm>
            <a:off x="4714875" y="0"/>
            <a:ext cx="4429125" cy="4567238"/>
          </a:xfrm>
        </p:spPr>
        <p:txBody>
          <a:bodyPr/>
          <a:lstStyle>
            <a:lvl1pPr>
              <a:defRPr/>
            </a:lvl1pPr>
          </a:lstStyle>
          <a:p>
            <a:r>
              <a:rPr lang="en-GB" dirty="0"/>
              <a:t>Click to insert image</a:t>
            </a:r>
          </a:p>
        </p:txBody>
      </p:sp>
    </p:spTree>
    <p:extLst>
      <p:ext uri="{BB962C8B-B14F-4D97-AF65-F5344CB8AC3E}">
        <p14:creationId xmlns:p14="http://schemas.microsoft.com/office/powerpoint/2010/main" val="98154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 1/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000" y="586800"/>
            <a:ext cx="4910138" cy="732238"/>
          </a:xfrm>
        </p:spPr>
        <p:txBody>
          <a:bodyPr/>
          <a:lstStyle>
            <a:lvl1pPr>
              <a:lnSpc>
                <a:spcPct val="100000"/>
              </a:lnSpc>
              <a:defRPr sz="1950" b="0" baseline="0"/>
            </a:lvl1pPr>
          </a:lstStyle>
          <a:p>
            <a:r>
              <a:rPr lang="en-GB" dirty="0"/>
              <a:t>This is an example of 19,5 </a:t>
            </a:r>
            <a:r>
              <a:rPr lang="en-GB" dirty="0" err="1"/>
              <a:t>pt</a:t>
            </a:r>
            <a:r>
              <a:rPr lang="en-GB" dirty="0"/>
              <a:t> text with single line spacing</a:t>
            </a:r>
          </a:p>
        </p:txBody>
      </p:sp>
      <p:sp>
        <p:nvSpPr>
          <p:cNvPr id="3" name="Content Placeholder 2"/>
          <p:cNvSpPr>
            <a:spLocks noGrp="1"/>
          </p:cNvSpPr>
          <p:nvPr>
            <p:ph sz="half" idx="1" hasCustomPrompt="1"/>
          </p:nvPr>
        </p:nvSpPr>
        <p:spPr>
          <a:xfrm>
            <a:off x="755650" y="1295401"/>
            <a:ext cx="4913313" cy="2933700"/>
          </a:xfrm>
        </p:spPr>
        <p:txBody>
          <a:bodyPr/>
          <a:lstStyle>
            <a:lvl1pPr>
              <a:defRPr/>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The impact of wettability on multiphase-flow in porous rocks</a:t>
            </a:r>
            <a:endParaRPr lang="en-GB" dirty="0"/>
          </a:p>
        </p:txBody>
      </p:sp>
      <p:sp>
        <p:nvSpPr>
          <p:cNvPr id="7" name="Slide Number Placeholder 6"/>
          <p:cNvSpPr>
            <a:spLocks noGrp="1"/>
          </p:cNvSpPr>
          <p:nvPr>
            <p:ph type="sldNum" sz="quarter" idx="12"/>
          </p:nvPr>
        </p:nvSpPr>
        <p:spPr/>
        <p:txBody>
          <a:bodyPr/>
          <a:lstStyle/>
          <a:p>
            <a:fld id="{C194BDB0-F4EA-4DD6-8281-CCE2440D0CE0}" type="slidenum">
              <a:rPr lang="en-GB" smtClean="0"/>
              <a:t>‹#›</a:t>
            </a:fld>
            <a:endParaRPr lang="en-GB" dirty="0"/>
          </a:p>
        </p:txBody>
      </p:sp>
      <p:sp>
        <p:nvSpPr>
          <p:cNvPr id="10" name="Tijdelijke aanduiding voor afbeelding 9"/>
          <p:cNvSpPr>
            <a:spLocks noGrp="1"/>
          </p:cNvSpPr>
          <p:nvPr>
            <p:ph type="pic" sz="quarter" idx="13" hasCustomPrompt="1"/>
          </p:nvPr>
        </p:nvSpPr>
        <p:spPr>
          <a:xfrm>
            <a:off x="6046788" y="0"/>
            <a:ext cx="3097212" cy="4567238"/>
          </a:xfrm>
        </p:spPr>
        <p:txBody>
          <a:bodyPr/>
          <a:lstStyle>
            <a:lvl1pPr>
              <a:defRPr/>
            </a:lvl1pPr>
          </a:lstStyle>
          <a:p>
            <a:r>
              <a:rPr lang="en-GB" dirty="0"/>
              <a:t>Click to insert image</a:t>
            </a:r>
          </a:p>
        </p:txBody>
      </p:sp>
    </p:spTree>
    <p:extLst>
      <p:ext uri="{BB962C8B-B14F-4D97-AF65-F5344CB8AC3E}">
        <p14:creationId xmlns:p14="http://schemas.microsoft.com/office/powerpoint/2010/main" val="327240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image/movie 16: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none"/>
          <a:lstStyle/>
          <a:p>
            <a:r>
              <a:rPr lang="en-GB" dirty="0"/>
              <a:t>This is an example of a 27 </a:t>
            </a:r>
            <a:r>
              <a:rPr lang="en-GB" dirty="0" err="1"/>
              <a:t>pt</a:t>
            </a:r>
            <a:r>
              <a:rPr lang="en-GB" dirty="0"/>
              <a:t> headline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
        <p:nvSpPr>
          <p:cNvPr id="10" name="Tijdelijke aanduiding voor inhoud 9"/>
          <p:cNvSpPr>
            <a:spLocks noGrp="1" noChangeAspect="1"/>
          </p:cNvSpPr>
          <p:nvPr>
            <p:ph sz="quarter" idx="13" hasCustomPrompt="1"/>
          </p:nvPr>
        </p:nvSpPr>
        <p:spPr>
          <a:xfrm>
            <a:off x="1889125" y="1079501"/>
            <a:ext cx="5292725" cy="2977200"/>
          </a:xfrm>
        </p:spPr>
        <p:txBody>
          <a:bodyPr/>
          <a:lstStyle>
            <a:lvl1pPr>
              <a:defRPr baseline="0"/>
            </a:lvl1pPr>
          </a:lstStyle>
          <a:p>
            <a:pPr lvl="0"/>
            <a:r>
              <a:rPr lang="en-GB" dirty="0"/>
              <a:t>Click icon to insert 16x9 image or movie</a:t>
            </a:r>
          </a:p>
        </p:txBody>
      </p:sp>
      <p:sp>
        <p:nvSpPr>
          <p:cNvPr id="12" name="Tijdelijke aanduiding voor tekst 11"/>
          <p:cNvSpPr>
            <a:spLocks noGrp="1"/>
          </p:cNvSpPr>
          <p:nvPr>
            <p:ph type="body" sz="quarter" idx="14" hasCustomPrompt="1"/>
          </p:nvPr>
        </p:nvSpPr>
        <p:spPr>
          <a:xfrm>
            <a:off x="1889125" y="4106268"/>
            <a:ext cx="5292725" cy="165100"/>
          </a:xfrm>
        </p:spPr>
        <p:txBody>
          <a:bodyPr/>
          <a:lstStyle>
            <a:lvl1pPr>
              <a:defRPr sz="1100" i="1"/>
            </a:lvl1pPr>
          </a:lstStyle>
          <a:p>
            <a:pPr lvl="0"/>
            <a:r>
              <a:rPr lang="en-GB" dirty="0"/>
              <a:t>Click to insert Caption under image or movie</a:t>
            </a:r>
          </a:p>
        </p:txBody>
      </p:sp>
    </p:spTree>
    <p:extLst>
      <p:ext uri="{BB962C8B-B14F-4D97-AF65-F5344CB8AC3E}">
        <p14:creationId xmlns:p14="http://schemas.microsoft.com/office/powerpoint/2010/main" val="193849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 27pt headline on a slide with three images</a:t>
            </a:r>
            <a:endParaRPr lang="en-GB" dirty="0"/>
          </a:p>
        </p:txBody>
      </p:sp>
      <p:sp>
        <p:nvSpPr>
          <p:cNvPr id="3" name="Content Placeholder 2"/>
          <p:cNvSpPr>
            <a:spLocks noGrp="1"/>
          </p:cNvSpPr>
          <p:nvPr>
            <p:ph idx="1" hasCustomPrompt="1"/>
          </p:nvPr>
        </p:nvSpPr>
        <p:spPr>
          <a:xfrm>
            <a:off x="758824" y="1306642"/>
            <a:ext cx="2084389" cy="636458"/>
          </a:xfrm>
        </p:spPr>
        <p:txBody>
          <a:bodyPr/>
          <a:lstStyle>
            <a:lvl1pPr>
              <a:defRPr sz="1650"/>
            </a:lvl1pPr>
          </a:lstStyle>
          <a:p>
            <a:pPr lvl="0"/>
            <a:r>
              <a:rPr lang="en-GB" dirty="0"/>
              <a:t>Click to enter text</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The impact of wettability on multiphase-flow in porous rocks</a:t>
            </a:r>
            <a:endParaRPr lang="en-GB" dirty="0"/>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
        <p:nvSpPr>
          <p:cNvPr id="7" name="Content Placeholder 2"/>
          <p:cNvSpPr>
            <a:spLocks noGrp="1"/>
          </p:cNvSpPr>
          <p:nvPr>
            <p:ph idx="13" hasCustomPrompt="1"/>
          </p:nvPr>
        </p:nvSpPr>
        <p:spPr>
          <a:xfrm>
            <a:off x="3490913" y="1302661"/>
            <a:ext cx="2084389" cy="636458"/>
          </a:xfrm>
        </p:spPr>
        <p:txBody>
          <a:bodyPr/>
          <a:lstStyle>
            <a:lvl1pPr>
              <a:defRPr sz="1650"/>
            </a:lvl1pPr>
          </a:lstStyle>
          <a:p>
            <a:pPr lvl="0"/>
            <a:r>
              <a:rPr lang="en-GB" dirty="0"/>
              <a:t>Click to enter text</a:t>
            </a:r>
          </a:p>
        </p:txBody>
      </p:sp>
      <p:sp>
        <p:nvSpPr>
          <p:cNvPr id="8" name="Content Placeholder 2"/>
          <p:cNvSpPr>
            <a:spLocks noGrp="1"/>
          </p:cNvSpPr>
          <p:nvPr>
            <p:ph idx="14" hasCustomPrompt="1"/>
          </p:nvPr>
        </p:nvSpPr>
        <p:spPr>
          <a:xfrm>
            <a:off x="6235414" y="1302661"/>
            <a:ext cx="2084389" cy="636458"/>
          </a:xfrm>
        </p:spPr>
        <p:txBody>
          <a:bodyPr/>
          <a:lstStyle>
            <a:lvl1pPr>
              <a:defRPr sz="1650"/>
            </a:lvl1pPr>
          </a:lstStyle>
          <a:p>
            <a:pPr lvl="0"/>
            <a:r>
              <a:rPr lang="en-GB" dirty="0"/>
              <a:t>Click to enter text</a:t>
            </a:r>
          </a:p>
        </p:txBody>
      </p:sp>
      <p:sp>
        <p:nvSpPr>
          <p:cNvPr id="10" name="Tijdelijke aanduiding voor afbeelding 9"/>
          <p:cNvSpPr>
            <a:spLocks noGrp="1"/>
          </p:cNvSpPr>
          <p:nvPr>
            <p:ph type="pic" sz="quarter" idx="15" hasCustomPrompt="1"/>
          </p:nvPr>
        </p:nvSpPr>
        <p:spPr>
          <a:xfrm>
            <a:off x="755650" y="1943101"/>
            <a:ext cx="2087563" cy="2625298"/>
          </a:xfrm>
        </p:spPr>
        <p:txBody>
          <a:bodyPr/>
          <a:lstStyle>
            <a:lvl1pPr>
              <a:defRPr baseline="0"/>
            </a:lvl1pPr>
          </a:lstStyle>
          <a:p>
            <a:r>
              <a:rPr lang="en-GB" dirty="0"/>
              <a:t>Click to insert image</a:t>
            </a:r>
          </a:p>
        </p:txBody>
      </p:sp>
      <p:sp>
        <p:nvSpPr>
          <p:cNvPr id="11" name="Tijdelijke aanduiding voor afbeelding 9"/>
          <p:cNvSpPr>
            <a:spLocks noGrp="1"/>
          </p:cNvSpPr>
          <p:nvPr>
            <p:ph type="pic" sz="quarter" idx="16" hasCustomPrompt="1"/>
          </p:nvPr>
        </p:nvSpPr>
        <p:spPr>
          <a:xfrm>
            <a:off x="3487739" y="1943101"/>
            <a:ext cx="2087563" cy="262529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to insert image</a:t>
            </a:r>
          </a:p>
          <a:p>
            <a:endParaRPr lang="en-GB" dirty="0"/>
          </a:p>
        </p:txBody>
      </p:sp>
      <p:sp>
        <p:nvSpPr>
          <p:cNvPr id="12" name="Tijdelijke aanduiding voor afbeelding 9"/>
          <p:cNvSpPr>
            <a:spLocks noGrp="1"/>
          </p:cNvSpPr>
          <p:nvPr>
            <p:ph type="pic" sz="quarter" idx="17" hasCustomPrompt="1"/>
          </p:nvPr>
        </p:nvSpPr>
        <p:spPr>
          <a:xfrm>
            <a:off x="6235414" y="1943101"/>
            <a:ext cx="2087563" cy="2625298"/>
          </a:xfrm>
        </p:spPr>
        <p:txBody>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Click to insert image</a:t>
            </a:r>
          </a:p>
          <a:p>
            <a:endParaRPr lang="en-GB" dirty="0"/>
          </a:p>
        </p:txBody>
      </p:sp>
    </p:spTree>
    <p:extLst>
      <p:ext uri="{BB962C8B-B14F-4D97-AF65-F5344CB8AC3E}">
        <p14:creationId xmlns:p14="http://schemas.microsoft.com/office/powerpoint/2010/main" val="24492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8E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 y="4568400"/>
            <a:ext cx="1114424" cy="572286"/>
          </a:xfrm>
          <a:prstGeom prst="rect">
            <a:avLst/>
          </a:prstGeom>
          <a:solidFill>
            <a:schemeClr val="bg1"/>
          </a:solidFill>
        </p:spPr>
        <p:txBody>
          <a:bodyPr vert="horz" lIns="756000" tIns="0" rIns="0" bIns="0" rtlCol="0" anchor="ctr"/>
          <a:lstStyle>
            <a:lvl1pPr algn="l">
              <a:defRPr sz="1100" b="0">
                <a:solidFill>
                  <a:schemeClr val="tx1"/>
                </a:solidFill>
              </a:defRPr>
            </a:lvl1pPr>
          </a:lstStyle>
          <a:p>
            <a:fld id="{C194BDB0-F4EA-4DD6-8281-CCE2440D0CE0}" type="slidenum">
              <a:rPr lang="en-GB" smtClean="0"/>
              <a:pPr/>
              <a:t>‹#›</a:t>
            </a:fld>
            <a:endParaRPr lang="en-GB" dirty="0"/>
          </a:p>
        </p:txBody>
      </p:sp>
      <p:sp>
        <p:nvSpPr>
          <p:cNvPr id="2" name="Title Placeholder 1"/>
          <p:cNvSpPr>
            <a:spLocks noGrp="1"/>
          </p:cNvSpPr>
          <p:nvPr>
            <p:ph type="title"/>
          </p:nvPr>
        </p:nvSpPr>
        <p:spPr>
          <a:xfrm>
            <a:off x="758825" y="518711"/>
            <a:ext cx="7556500" cy="539038"/>
          </a:xfrm>
          <a:prstGeom prst="rect">
            <a:avLst/>
          </a:prstGeom>
        </p:spPr>
        <p:txBody>
          <a:bodyPr vert="horz" lIns="0" tIns="0" rIns="0" bIns="0" rtlCol="0" anchor="t" anchorCtr="0">
            <a:noAutofit/>
          </a:bodyPr>
          <a:lstStyle/>
          <a:p>
            <a:r>
              <a:rPr lang="en-GB" dirty="0"/>
              <a:t>This is an example of a 27 </a:t>
            </a:r>
            <a:r>
              <a:rPr lang="en-GB" dirty="0" err="1"/>
              <a:t>pt</a:t>
            </a:r>
            <a:r>
              <a:rPr lang="en-GB" dirty="0"/>
              <a:t> headline with 27 </a:t>
            </a:r>
            <a:r>
              <a:rPr lang="en-GB" dirty="0" err="1"/>
              <a:t>pt</a:t>
            </a:r>
            <a:r>
              <a:rPr lang="en-GB" dirty="0"/>
              <a:t> line spacing</a:t>
            </a:r>
          </a:p>
        </p:txBody>
      </p:sp>
      <p:sp>
        <p:nvSpPr>
          <p:cNvPr id="3" name="Text Placeholder 2"/>
          <p:cNvSpPr>
            <a:spLocks noGrp="1"/>
          </p:cNvSpPr>
          <p:nvPr>
            <p:ph type="body" idx="1"/>
          </p:nvPr>
        </p:nvSpPr>
        <p:spPr>
          <a:xfrm>
            <a:off x="758824" y="1306642"/>
            <a:ext cx="7556501" cy="2922458"/>
          </a:xfrm>
          <a:prstGeom prst="rect">
            <a:avLst/>
          </a:prstGeom>
        </p:spPr>
        <p:txBody>
          <a:bodyPr vert="horz" lIns="0" tIns="0" rIns="0" bIns="0" rtlCol="0">
            <a:noAutofit/>
          </a:bodyPr>
          <a:lstStyle/>
          <a:p>
            <a:pPr lvl="0"/>
            <a:r>
              <a:rPr lang="en-GB" dirty="0" err="1"/>
              <a:t>Klik</a:t>
            </a:r>
            <a:r>
              <a:rPr lang="en-GB" dirty="0"/>
              <a:t> om de </a:t>
            </a:r>
            <a:r>
              <a:rPr lang="en-GB" dirty="0" err="1"/>
              <a:t>modelstijlen</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5" name="Footer Placeholder 4"/>
          <p:cNvSpPr>
            <a:spLocks noGrp="1"/>
          </p:cNvSpPr>
          <p:nvPr>
            <p:ph type="ftr" sz="quarter" idx="3"/>
          </p:nvPr>
        </p:nvSpPr>
        <p:spPr>
          <a:xfrm>
            <a:off x="1114426" y="4568400"/>
            <a:ext cx="7042149" cy="576000"/>
          </a:xfrm>
          <a:prstGeom prst="rect">
            <a:avLst/>
          </a:prstGeom>
          <a:solidFill>
            <a:schemeClr val="bg1"/>
          </a:solidFill>
        </p:spPr>
        <p:txBody>
          <a:bodyPr vert="horz" lIns="0" tIns="0" rIns="0" bIns="0" rtlCol="0" anchor="ctr"/>
          <a:lstStyle>
            <a:lvl1pPr algn="l">
              <a:defRPr sz="1100" b="0">
                <a:solidFill>
                  <a:schemeClr val="tx1"/>
                </a:solidFill>
              </a:defRPr>
            </a:lvl1pPr>
          </a:lstStyle>
          <a:p>
            <a:r>
              <a:rPr lang="en-GB"/>
              <a:t>The impact of wettability on multiphase-flow in porous rocks</a:t>
            </a:r>
            <a:endParaRPr lang="en-GB" dirty="0"/>
          </a:p>
        </p:txBody>
      </p:sp>
      <p:pic>
        <p:nvPicPr>
          <p:cNvPr id="66" name="Picture 4">
            <a:extLst>
              <a:ext uri="{FF2B5EF4-FFF2-40B4-BE49-F238E27FC236}">
                <a16:creationId xmlns:a16="http://schemas.microsoft.com/office/drawing/2014/main" id="{93FD69BB-9D62-3A4C-8433-C5954D52BB6F}"/>
              </a:ext>
            </a:extLst>
          </p:cNvPr>
          <p:cNvPicPr>
            <a:picLocks noChangeAspect="1"/>
          </p:cNvPicPr>
          <p:nvPr userDrawn="1"/>
        </p:nvPicPr>
        <p:blipFill>
          <a:blip r:embed="rId19"/>
          <a:stretch>
            <a:fillRect/>
          </a:stretch>
        </p:blipFill>
        <p:spPr>
          <a:xfrm>
            <a:off x="8156575" y="4568825"/>
            <a:ext cx="987425" cy="574675"/>
          </a:xfrm>
          <a:prstGeom prst="rect">
            <a:avLst/>
          </a:prstGeom>
        </p:spPr>
      </p:pic>
    </p:spTree>
    <p:extLst>
      <p:ext uri="{BB962C8B-B14F-4D97-AF65-F5344CB8AC3E}">
        <p14:creationId xmlns:p14="http://schemas.microsoft.com/office/powerpoint/2010/main" val="24227919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61" r:id="rId3"/>
    <p:sldLayoutId id="2147483662" r:id="rId4"/>
    <p:sldLayoutId id="2147483664"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dt="0"/>
  <p:txStyles>
    <p:titleStyle>
      <a:lvl1pPr algn="l" defTabSz="685800" rtl="0" eaLnBrk="1" latinLnBrk="0" hangingPunct="1">
        <a:lnSpc>
          <a:spcPts val="2700"/>
        </a:lnSpc>
        <a:spcBef>
          <a:spcPct val="0"/>
        </a:spcBef>
        <a:buNone/>
        <a:defRPr sz="27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950" kern="1200">
          <a:solidFill>
            <a:schemeClr val="tx1"/>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50" kern="1200">
          <a:solidFill>
            <a:schemeClr val="tx1"/>
          </a:solidFill>
          <a:latin typeface="+mn-lt"/>
          <a:ea typeface="+mn-ea"/>
          <a:cs typeface="+mn-cs"/>
        </a:defRPr>
      </a:lvl2pPr>
      <a:lvl3pPr marL="180975"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3pPr>
      <a:lvl4pPr marL="360000" indent="-180975"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4pPr>
      <a:lvl5pPr marL="539750" indent="-177800" algn="l" defTabSz="685800" rtl="0" eaLnBrk="1" latinLnBrk="0" hangingPunct="1">
        <a:lnSpc>
          <a:spcPct val="100000"/>
        </a:lnSpc>
        <a:spcBef>
          <a:spcPts val="0"/>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rucker@tue.n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video/VIDEO%20FINAL%20Group%204.wmv" TargetMode="External"/><Relationship Id="rId2" Type="http://schemas.openxmlformats.org/officeDocument/2006/relationships/image" Target="../media/image15.emf"/><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en-GB" dirty="0"/>
              <a:t>MSc Summer School on Energy Technology (MSSSET)</a:t>
            </a:r>
            <a:br>
              <a:rPr lang="en-GB" dirty="0"/>
            </a:br>
            <a:r>
              <a:rPr lang="en-GB" dirty="0"/>
              <a:t>2021: Energy transition – the path towards net zero</a:t>
            </a:r>
          </a:p>
        </p:txBody>
      </p:sp>
      <p:sp>
        <p:nvSpPr>
          <p:cNvPr id="15" name="Ondertitel 14"/>
          <p:cNvSpPr>
            <a:spLocks noGrp="1"/>
          </p:cNvSpPr>
          <p:nvPr>
            <p:ph type="subTitle" idx="1"/>
          </p:nvPr>
        </p:nvSpPr>
        <p:spPr/>
        <p:txBody>
          <a:bodyPr/>
          <a:lstStyle/>
          <a:p>
            <a:r>
              <a:rPr lang="en-GB" dirty="0"/>
              <a:t>08/03/2021</a:t>
            </a:r>
          </a:p>
        </p:txBody>
      </p:sp>
      <p:sp>
        <p:nvSpPr>
          <p:cNvPr id="16" name="Tijdelijke aanduiding voor tekst 15"/>
          <p:cNvSpPr>
            <a:spLocks noGrp="1"/>
          </p:cNvSpPr>
          <p:nvPr>
            <p:ph type="body" sz="quarter" idx="13"/>
          </p:nvPr>
        </p:nvSpPr>
        <p:spPr/>
        <p:txBody>
          <a:bodyPr/>
          <a:lstStyle/>
          <a:p>
            <a:r>
              <a:rPr lang="en-GB" dirty="0"/>
              <a:t>Maja Ruecker (</a:t>
            </a:r>
            <a:r>
              <a:rPr lang="en-GB" dirty="0">
                <a:hlinkClick r:id="rId4">
                  <a:extLst>
                    <a:ext uri="{A12FA001-AC4F-418D-AE19-62706E023703}">
                      <ahyp:hlinkClr xmlns:ahyp="http://schemas.microsoft.com/office/drawing/2018/hyperlinkcolor" val="tx"/>
                    </a:ext>
                  </a:extLst>
                </a:hlinkClick>
              </a:rPr>
              <a:t>m.rucker@tue.nl</a:t>
            </a:r>
            <a:r>
              <a:rPr lang="en-GB" dirty="0"/>
              <a:t>) </a:t>
            </a:r>
          </a:p>
        </p:txBody>
      </p:sp>
      <p:sp>
        <p:nvSpPr>
          <p:cNvPr id="17" name="Tijdelijke aanduiding voor tekst 16"/>
          <p:cNvSpPr>
            <a:spLocks noGrp="1"/>
          </p:cNvSpPr>
          <p:nvPr>
            <p:ph type="body" sz="quarter" idx="14"/>
          </p:nvPr>
        </p:nvSpPr>
        <p:spPr/>
        <p:txBody>
          <a:bodyPr/>
          <a:lstStyle/>
          <a:p>
            <a:r>
              <a:rPr lang="en-GB" dirty="0"/>
              <a:t>Mechanical Engineering, Energy Technology</a:t>
            </a:r>
          </a:p>
        </p:txBody>
      </p:sp>
    </p:spTree>
    <p:extLst>
      <p:ext uri="{BB962C8B-B14F-4D97-AF65-F5344CB8AC3E}">
        <p14:creationId xmlns:p14="http://schemas.microsoft.com/office/powerpoint/2010/main" val="403567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Course design – assessment</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10</a:t>
            </a:fld>
            <a:endParaRPr lang="en-GB" dirty="0"/>
          </a:p>
        </p:txBody>
      </p:sp>
      <p:pic>
        <p:nvPicPr>
          <p:cNvPr id="5" name="Picture 4">
            <a:extLst>
              <a:ext uri="{FF2B5EF4-FFF2-40B4-BE49-F238E27FC236}">
                <a16:creationId xmlns:a16="http://schemas.microsoft.com/office/drawing/2014/main" id="{7388823B-D8E5-4FDD-B46E-74D611D7355F}"/>
              </a:ext>
            </a:extLst>
          </p:cNvPr>
          <p:cNvPicPr>
            <a:picLocks noChangeAspect="1"/>
          </p:cNvPicPr>
          <p:nvPr/>
        </p:nvPicPr>
        <p:blipFill>
          <a:blip r:embed="rId2"/>
          <a:stretch>
            <a:fillRect/>
          </a:stretch>
        </p:blipFill>
        <p:spPr>
          <a:xfrm>
            <a:off x="5349708" y="306384"/>
            <a:ext cx="3133408" cy="1891686"/>
          </a:xfrm>
          <a:prstGeom prst="rect">
            <a:avLst/>
          </a:prstGeom>
        </p:spPr>
      </p:pic>
      <p:sp>
        <p:nvSpPr>
          <p:cNvPr id="9" name="TextBox 8">
            <a:extLst>
              <a:ext uri="{FF2B5EF4-FFF2-40B4-BE49-F238E27FC236}">
                <a16:creationId xmlns:a16="http://schemas.microsoft.com/office/drawing/2014/main" id="{BE52EFD1-88FF-4ACE-8DED-671807F2D12E}"/>
              </a:ext>
            </a:extLst>
          </p:cNvPr>
          <p:cNvSpPr txBox="1"/>
          <p:nvPr/>
        </p:nvSpPr>
        <p:spPr>
          <a:xfrm>
            <a:off x="758825" y="2482990"/>
            <a:ext cx="7315917" cy="276999"/>
          </a:xfrm>
          <a:prstGeom prst="rect">
            <a:avLst/>
          </a:prstGeom>
          <a:noFill/>
        </p:spPr>
        <p:txBody>
          <a:bodyPr wrap="square">
            <a:spAutoFit/>
          </a:bodyPr>
          <a:lstStyle/>
          <a:p>
            <a:r>
              <a:rPr lang="en-US" sz="1200" b="0" i="0" dirty="0">
                <a:effectLst/>
                <a:latin typeface="+mj-lt"/>
              </a:rPr>
              <a:t>Assessment 1: </a:t>
            </a:r>
            <a:r>
              <a:rPr lang="en-US" sz="1200" b="1" i="0" dirty="0">
                <a:effectLst/>
                <a:latin typeface="+mj-lt"/>
              </a:rPr>
              <a:t>Technical quizzes </a:t>
            </a:r>
            <a:r>
              <a:rPr lang="en-US" sz="1200" b="0" i="0" dirty="0">
                <a:effectLst/>
                <a:latin typeface="+mj-lt"/>
              </a:rPr>
              <a:t>				20 %of the final grade – LG1</a:t>
            </a:r>
            <a:endParaRPr lang="en-NL" sz="1200" dirty="0">
              <a:latin typeface="+mj-lt"/>
            </a:endParaRPr>
          </a:p>
        </p:txBody>
      </p:sp>
      <p:sp>
        <p:nvSpPr>
          <p:cNvPr id="11" name="TextBox 10">
            <a:extLst>
              <a:ext uri="{FF2B5EF4-FFF2-40B4-BE49-F238E27FC236}">
                <a16:creationId xmlns:a16="http://schemas.microsoft.com/office/drawing/2014/main" id="{22C57CCF-B736-42EE-9B16-6BF6BAA8F613}"/>
              </a:ext>
            </a:extLst>
          </p:cNvPr>
          <p:cNvSpPr txBox="1"/>
          <p:nvPr/>
        </p:nvSpPr>
        <p:spPr>
          <a:xfrm>
            <a:off x="758826" y="2839112"/>
            <a:ext cx="7397750" cy="276999"/>
          </a:xfrm>
          <a:prstGeom prst="rect">
            <a:avLst/>
          </a:prstGeom>
          <a:noFill/>
        </p:spPr>
        <p:txBody>
          <a:bodyPr wrap="square">
            <a:spAutoFit/>
          </a:bodyPr>
          <a:lstStyle/>
          <a:p>
            <a:r>
              <a:rPr lang="en-US" sz="1200" b="0" i="0" dirty="0">
                <a:effectLst/>
                <a:latin typeface="+mj-lt"/>
              </a:rPr>
              <a:t>Assessment 2: </a:t>
            </a:r>
            <a:r>
              <a:rPr lang="en-US" sz="1200" b="1" i="0" dirty="0">
                <a:effectLst/>
                <a:latin typeface="+mj-lt"/>
              </a:rPr>
              <a:t>Management reflection report </a:t>
            </a:r>
            <a:r>
              <a:rPr lang="en-US" sz="1200" b="0" i="0" dirty="0">
                <a:effectLst/>
                <a:latin typeface="+mj-lt"/>
              </a:rPr>
              <a:t>		20% of the final grade – LG2</a:t>
            </a:r>
            <a:endParaRPr lang="en-NL" sz="1200" dirty="0">
              <a:latin typeface="+mj-lt"/>
            </a:endParaRPr>
          </a:p>
        </p:txBody>
      </p:sp>
      <p:sp>
        <p:nvSpPr>
          <p:cNvPr id="13" name="TextBox 12">
            <a:extLst>
              <a:ext uri="{FF2B5EF4-FFF2-40B4-BE49-F238E27FC236}">
                <a16:creationId xmlns:a16="http://schemas.microsoft.com/office/drawing/2014/main" id="{A286B9A8-037E-4717-9E1C-5D4F8B5CE302}"/>
              </a:ext>
            </a:extLst>
          </p:cNvPr>
          <p:cNvSpPr txBox="1"/>
          <p:nvPr/>
        </p:nvSpPr>
        <p:spPr>
          <a:xfrm>
            <a:off x="758825" y="3249671"/>
            <a:ext cx="10103728" cy="461665"/>
          </a:xfrm>
          <a:prstGeom prst="rect">
            <a:avLst/>
          </a:prstGeom>
          <a:noFill/>
        </p:spPr>
        <p:txBody>
          <a:bodyPr wrap="square">
            <a:spAutoFit/>
          </a:bodyPr>
          <a:lstStyle/>
          <a:p>
            <a:r>
              <a:rPr lang="en-US" sz="1200" b="0" i="0" dirty="0">
                <a:effectLst/>
                <a:latin typeface="+mj-lt"/>
              </a:rPr>
              <a:t>Assessment 3: </a:t>
            </a:r>
            <a:r>
              <a:rPr lang="en-US" sz="1200" b="1" i="0" dirty="0">
                <a:effectLst/>
                <a:latin typeface="+mj-lt"/>
              </a:rPr>
              <a:t>CBL-project presentation</a:t>
            </a:r>
            <a:r>
              <a:rPr lang="en-US" sz="1200" b="0" i="0" dirty="0">
                <a:effectLst/>
                <a:latin typeface="+mj-lt"/>
              </a:rPr>
              <a:t>			50% of the final grade – </a:t>
            </a:r>
            <a:br>
              <a:rPr lang="en-US" sz="1200" b="0" i="0" dirty="0">
                <a:effectLst/>
                <a:latin typeface="+mj-lt"/>
              </a:rPr>
            </a:br>
            <a:r>
              <a:rPr lang="en-US" sz="1200" b="0" i="0" dirty="0">
                <a:effectLst/>
                <a:latin typeface="+mj-lt"/>
              </a:rPr>
              <a:t>						LG1 (10%), LG3 (55%), LG4 (35%)</a:t>
            </a:r>
            <a:endParaRPr lang="en-NL" sz="1200" dirty="0">
              <a:latin typeface="+mj-lt"/>
            </a:endParaRPr>
          </a:p>
        </p:txBody>
      </p:sp>
      <p:sp>
        <p:nvSpPr>
          <p:cNvPr id="15" name="TextBox 14">
            <a:extLst>
              <a:ext uri="{FF2B5EF4-FFF2-40B4-BE49-F238E27FC236}">
                <a16:creationId xmlns:a16="http://schemas.microsoft.com/office/drawing/2014/main" id="{3FA4A394-0BCD-4564-B0B4-0A6710F57243}"/>
              </a:ext>
            </a:extLst>
          </p:cNvPr>
          <p:cNvSpPr txBox="1"/>
          <p:nvPr/>
        </p:nvSpPr>
        <p:spPr>
          <a:xfrm>
            <a:off x="758825" y="3742342"/>
            <a:ext cx="8438745" cy="461665"/>
          </a:xfrm>
          <a:prstGeom prst="rect">
            <a:avLst/>
          </a:prstGeom>
          <a:noFill/>
        </p:spPr>
        <p:txBody>
          <a:bodyPr wrap="square">
            <a:spAutoFit/>
          </a:bodyPr>
          <a:lstStyle/>
          <a:p>
            <a:r>
              <a:rPr lang="en-US" sz="1200" b="0" i="0" dirty="0">
                <a:effectLst/>
                <a:latin typeface="+mj-lt"/>
              </a:rPr>
              <a:t>Assessment 4: </a:t>
            </a:r>
            <a:r>
              <a:rPr lang="en-US" sz="1200" b="1" i="0" dirty="0">
                <a:effectLst/>
                <a:latin typeface="+mj-lt"/>
              </a:rPr>
              <a:t>Lay summary video</a:t>
            </a:r>
            <a:r>
              <a:rPr lang="en-US" sz="1200" b="0" i="0" dirty="0">
                <a:effectLst/>
                <a:latin typeface="+mj-lt"/>
              </a:rPr>
              <a:t>			10% of the final grade –</a:t>
            </a:r>
          </a:p>
          <a:p>
            <a:r>
              <a:rPr lang="en-US" sz="1200" dirty="0">
                <a:latin typeface="+mj-lt"/>
              </a:rPr>
              <a:t>						</a:t>
            </a:r>
            <a:r>
              <a:rPr lang="en-US" sz="1200" b="0" i="0" dirty="0">
                <a:effectLst/>
                <a:latin typeface="+mj-lt"/>
              </a:rPr>
              <a:t>LG2 (50%), LG3 (25%), LG4 (25%)</a:t>
            </a:r>
            <a:endParaRPr lang="en-NL" sz="1200" dirty="0">
              <a:latin typeface="+mj-lt"/>
            </a:endParaRPr>
          </a:p>
        </p:txBody>
      </p:sp>
      <p:cxnSp>
        <p:nvCxnSpPr>
          <p:cNvPr id="7" name="Straight Connector 6">
            <a:extLst>
              <a:ext uri="{FF2B5EF4-FFF2-40B4-BE49-F238E27FC236}">
                <a16:creationId xmlns:a16="http://schemas.microsoft.com/office/drawing/2014/main" id="{BE7292CE-A0B2-49AC-8FE3-73E3C5AF5062}"/>
              </a:ext>
            </a:extLst>
          </p:cNvPr>
          <p:cNvCxnSpPr/>
          <p:nvPr/>
        </p:nvCxnSpPr>
        <p:spPr>
          <a:xfrm>
            <a:off x="859809" y="2802340"/>
            <a:ext cx="6146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3084A0-B4D3-4B70-85CF-CCA5FE199E97}"/>
              </a:ext>
            </a:extLst>
          </p:cNvPr>
          <p:cNvCxnSpPr/>
          <p:nvPr/>
        </p:nvCxnSpPr>
        <p:spPr>
          <a:xfrm>
            <a:off x="859809" y="3209498"/>
            <a:ext cx="6146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86BCCB-8A39-4E40-A1A4-C4ADF65E0BC9}"/>
              </a:ext>
            </a:extLst>
          </p:cNvPr>
          <p:cNvCxnSpPr/>
          <p:nvPr/>
        </p:nvCxnSpPr>
        <p:spPr>
          <a:xfrm>
            <a:off x="859809" y="3742342"/>
            <a:ext cx="6146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FCF234-1DFC-437B-B498-87536206870B}"/>
              </a:ext>
            </a:extLst>
          </p:cNvPr>
          <p:cNvCxnSpPr>
            <a:cxnSpLocks/>
            <a:stCxn id="9" idx="0"/>
          </p:cNvCxnSpPr>
          <p:nvPr/>
        </p:nvCxnSpPr>
        <p:spPr>
          <a:xfrm>
            <a:off x="4416784" y="2482990"/>
            <a:ext cx="0" cy="1688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56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a:xfrm>
            <a:off x="758825" y="279799"/>
            <a:ext cx="7556500" cy="733827"/>
          </a:xfrm>
        </p:spPr>
        <p:txBody>
          <a:bodyPr/>
          <a:lstStyle/>
          <a:p>
            <a:r>
              <a:rPr lang="en-GB" dirty="0"/>
              <a:t>Course design – assessment</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11</a:t>
            </a:fld>
            <a:endParaRPr lang="en-GB" dirty="0"/>
          </a:p>
        </p:txBody>
      </p:sp>
      <p:graphicFrame>
        <p:nvGraphicFramePr>
          <p:cNvPr id="5" name="Table 4">
            <a:extLst>
              <a:ext uri="{FF2B5EF4-FFF2-40B4-BE49-F238E27FC236}">
                <a16:creationId xmlns:a16="http://schemas.microsoft.com/office/drawing/2014/main" id="{359E6C9E-FAC1-4494-AC11-DDD4CF29172C}"/>
              </a:ext>
            </a:extLst>
          </p:cNvPr>
          <p:cNvGraphicFramePr>
            <a:graphicFrameLocks noGrp="1"/>
          </p:cNvGraphicFramePr>
          <p:nvPr>
            <p:extLst>
              <p:ext uri="{D42A27DB-BD31-4B8C-83A1-F6EECF244321}">
                <p14:modId xmlns:p14="http://schemas.microsoft.com/office/powerpoint/2010/main" val="2041007712"/>
              </p:ext>
            </p:extLst>
          </p:nvPr>
        </p:nvGraphicFramePr>
        <p:xfrm>
          <a:off x="758825" y="684986"/>
          <a:ext cx="7556500" cy="2181606"/>
        </p:xfrm>
        <a:graphic>
          <a:graphicData uri="http://schemas.openxmlformats.org/drawingml/2006/table">
            <a:tbl>
              <a:tblPr firstRow="1" firstCol="1" bandRow="1"/>
              <a:tblGrid>
                <a:gridCol w="6652743">
                  <a:extLst>
                    <a:ext uri="{9D8B030D-6E8A-4147-A177-3AD203B41FA5}">
                      <a16:colId xmlns:a16="http://schemas.microsoft.com/office/drawing/2014/main" val="1305930713"/>
                    </a:ext>
                  </a:extLst>
                </a:gridCol>
                <a:gridCol w="903757">
                  <a:extLst>
                    <a:ext uri="{9D8B030D-6E8A-4147-A177-3AD203B41FA5}">
                      <a16:colId xmlns:a16="http://schemas.microsoft.com/office/drawing/2014/main" val="1073640227"/>
                    </a:ext>
                  </a:extLst>
                </a:gridCol>
              </a:tblGrid>
              <a:tr h="0">
                <a:tc gridSpan="2">
                  <a:txBody>
                    <a:bodyPr/>
                    <a:lstStyle/>
                    <a:p>
                      <a:pPr>
                        <a:lnSpc>
                          <a:spcPct val="107000"/>
                        </a:lnSpc>
                        <a:spcAft>
                          <a:spcPts val="8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Assessment as a whole</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NL"/>
                    </a:p>
                  </a:txBody>
                  <a:tcPr/>
                </a:tc>
                <a:extLst>
                  <a:ext uri="{0D108BD9-81ED-4DB2-BD59-A6C34878D82A}">
                    <a16:rowId xmlns:a16="http://schemas.microsoft.com/office/drawing/2014/main" val="136705984"/>
                  </a:ext>
                </a:extLst>
              </a:tr>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assessment as a whole was appropriate (e.g. methods used, relevance and clarity of the assignment).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 (0.5)</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397298115"/>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assessment criteria were clear.   </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 (0.5)</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589550466"/>
                  </a:ext>
                </a:extLst>
              </a:tr>
              <a:tr h="0">
                <a:tc gridSpan="2">
                  <a:txBody>
                    <a:bodyPr/>
                    <a:lstStyle/>
                    <a:p>
                      <a:pPr>
                        <a:lnSpc>
                          <a:spcPct val="107000"/>
                        </a:lnSpc>
                        <a:spcAft>
                          <a:spcPts val="8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Assessment (interim test): group work II lay summary video</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NL"/>
                    </a:p>
                  </a:txBody>
                  <a:tcPr/>
                </a:tc>
                <a:extLst>
                  <a:ext uri="{0D108BD9-81ED-4DB2-BD59-A6C34878D82A}">
                    <a16:rowId xmlns:a16="http://schemas.microsoft.com/office/drawing/2014/main" val="3693325875"/>
                  </a:ext>
                </a:extLst>
              </a:tr>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interim test provided sufficient feedback to improve my work by the end of the project.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(1.1)</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950055082"/>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assessment component (interim test) was clear, relevant and representative.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 (0.9)</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532614881"/>
                  </a:ext>
                </a:extLst>
              </a:tr>
              <a:tr h="0">
                <a:tc gridSpan="2">
                  <a:txBody>
                    <a:bodyPr/>
                    <a:lstStyle/>
                    <a:p>
                      <a:pPr>
                        <a:lnSpc>
                          <a:spcPct val="107000"/>
                        </a:lnSpc>
                        <a:spcAft>
                          <a:spcPts val="8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Assessment (interim test): individual reflection reports</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NL"/>
                    </a:p>
                  </a:txBody>
                  <a:tcPr/>
                </a:tc>
                <a:extLst>
                  <a:ext uri="{0D108BD9-81ED-4DB2-BD59-A6C34878D82A}">
                    <a16:rowId xmlns:a16="http://schemas.microsoft.com/office/drawing/2014/main" val="440904313"/>
                  </a:ext>
                </a:extLst>
              </a:tr>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interim test provided sufficient feedback to improve my work by the end of the project.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 (0.9)</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32524408"/>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assessment component (interim test) was clear, relevant and representative.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 (1.2)</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67602466"/>
                  </a:ext>
                </a:extLst>
              </a:tr>
              <a:tr h="0">
                <a:tc gridSpan="2">
                  <a:txBody>
                    <a:bodyPr/>
                    <a:lstStyle/>
                    <a:p>
                      <a:pPr>
                        <a:lnSpc>
                          <a:spcPct val="107000"/>
                        </a:lnSpc>
                        <a:spcAft>
                          <a:spcPts val="8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Assessment (interim test): quiz (4x)</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NL"/>
                    </a:p>
                  </a:txBody>
                  <a:tcPr/>
                </a:tc>
                <a:extLst>
                  <a:ext uri="{0D108BD9-81ED-4DB2-BD59-A6C34878D82A}">
                    <a16:rowId xmlns:a16="http://schemas.microsoft.com/office/drawing/2014/main" val="2877013188"/>
                  </a:ext>
                </a:extLst>
              </a:tr>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interim test provided sufficient feedback to improve my work by the end of the project.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3.8 (1.6)</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232340"/>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assessment component (interim test) was clear, relevant and representative.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 (1.5)</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68173143"/>
                  </a:ext>
                </a:extLst>
              </a:tr>
              <a:tr h="0">
                <a:tc gridSpan="2">
                  <a:txBody>
                    <a:bodyPr/>
                    <a:lstStyle/>
                    <a:p>
                      <a:pPr>
                        <a:lnSpc>
                          <a:spcPct val="107000"/>
                        </a:lnSpc>
                        <a:spcAft>
                          <a:spcPts val="80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Assessment (Final Test): Group work I Presentation</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NL"/>
                    </a:p>
                  </a:txBody>
                  <a:tcPr/>
                </a:tc>
                <a:extLst>
                  <a:ext uri="{0D108BD9-81ED-4DB2-BD59-A6C34878D82A}">
                    <a16:rowId xmlns:a16="http://schemas.microsoft.com/office/drawing/2014/main" val="2617520397"/>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assessment component (final test) was clear, relevant and representative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 (0.0)</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130359772"/>
                  </a:ext>
                </a:extLst>
              </a:tr>
            </a:tbl>
          </a:graphicData>
        </a:graphic>
      </p:graphicFrame>
      <p:graphicFrame>
        <p:nvGraphicFramePr>
          <p:cNvPr id="6" name="Table 5">
            <a:extLst>
              <a:ext uri="{FF2B5EF4-FFF2-40B4-BE49-F238E27FC236}">
                <a16:creationId xmlns:a16="http://schemas.microsoft.com/office/drawing/2014/main" id="{A2B8B6D8-B446-497F-9890-E11943579D6E}"/>
              </a:ext>
            </a:extLst>
          </p:cNvPr>
          <p:cNvGraphicFramePr>
            <a:graphicFrameLocks noGrp="1"/>
          </p:cNvGraphicFramePr>
          <p:nvPr>
            <p:extLst>
              <p:ext uri="{D42A27DB-BD31-4B8C-83A1-F6EECF244321}">
                <p14:modId xmlns:p14="http://schemas.microsoft.com/office/powerpoint/2010/main" val="729534775"/>
              </p:ext>
            </p:extLst>
          </p:nvPr>
        </p:nvGraphicFramePr>
        <p:xfrm>
          <a:off x="758825" y="2947599"/>
          <a:ext cx="7556500" cy="311658"/>
        </p:xfrm>
        <a:graphic>
          <a:graphicData uri="http://schemas.openxmlformats.org/drawingml/2006/table">
            <a:tbl>
              <a:tblPr firstRow="1" firstCol="1" bandRow="1"/>
              <a:tblGrid>
                <a:gridCol w="6652743">
                  <a:extLst>
                    <a:ext uri="{9D8B030D-6E8A-4147-A177-3AD203B41FA5}">
                      <a16:colId xmlns:a16="http://schemas.microsoft.com/office/drawing/2014/main" val="4000369433"/>
                    </a:ext>
                  </a:extLst>
                </a:gridCol>
                <a:gridCol w="903757">
                  <a:extLst>
                    <a:ext uri="{9D8B030D-6E8A-4147-A177-3AD203B41FA5}">
                      <a16:colId xmlns:a16="http://schemas.microsoft.com/office/drawing/2014/main" val="3286138227"/>
                    </a:ext>
                  </a:extLst>
                </a:gridCol>
              </a:tblGrid>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Do you consider technical quizzes as an appropriate addition for assessment of the learning objectives of the course?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Yes: 66.7%</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665826"/>
                  </a:ext>
                </a:extLst>
              </a:tr>
              <a:tr h="0">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Do you consider reflection report as an appropriate addition for assessment of the learning objectives of this course?</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Yes: 62.5%</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574633"/>
                  </a:ext>
                </a:extLst>
              </a:tr>
            </a:tbl>
          </a:graphicData>
        </a:graphic>
      </p:graphicFrame>
      <p:graphicFrame>
        <p:nvGraphicFramePr>
          <p:cNvPr id="7" name="Table 6">
            <a:extLst>
              <a:ext uri="{FF2B5EF4-FFF2-40B4-BE49-F238E27FC236}">
                <a16:creationId xmlns:a16="http://schemas.microsoft.com/office/drawing/2014/main" id="{21A94F83-6763-4E8C-8871-8DA03867EBD8}"/>
              </a:ext>
            </a:extLst>
          </p:cNvPr>
          <p:cNvGraphicFramePr>
            <a:graphicFrameLocks noGrp="1"/>
          </p:cNvGraphicFramePr>
          <p:nvPr>
            <p:extLst>
              <p:ext uri="{D42A27DB-BD31-4B8C-83A1-F6EECF244321}">
                <p14:modId xmlns:p14="http://schemas.microsoft.com/office/powerpoint/2010/main" val="3538221012"/>
              </p:ext>
            </p:extLst>
          </p:nvPr>
        </p:nvGraphicFramePr>
        <p:xfrm>
          <a:off x="758825" y="3271779"/>
          <a:ext cx="7556500" cy="1297305"/>
        </p:xfrm>
        <a:graphic>
          <a:graphicData uri="http://schemas.openxmlformats.org/drawingml/2006/table">
            <a:tbl>
              <a:tblPr firstRow="1" firstCol="1" bandRow="1"/>
              <a:tblGrid>
                <a:gridCol w="1246956">
                  <a:extLst>
                    <a:ext uri="{9D8B030D-6E8A-4147-A177-3AD203B41FA5}">
                      <a16:colId xmlns:a16="http://schemas.microsoft.com/office/drawing/2014/main" val="1091497246"/>
                    </a:ext>
                  </a:extLst>
                </a:gridCol>
                <a:gridCol w="6309544">
                  <a:extLst>
                    <a:ext uri="{9D8B030D-6E8A-4147-A177-3AD203B41FA5}">
                      <a16:colId xmlns:a16="http://schemas.microsoft.com/office/drawing/2014/main" val="3038720308"/>
                    </a:ext>
                  </a:extLst>
                </a:gridCol>
              </a:tblGrid>
              <a:tr h="357712">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Additional comments</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de-DE" sz="1000" dirty="0" err="1">
                          <a:effectLst/>
                          <a:latin typeface="Calibri" panose="020F0502020204030204" pitchFamily="34" charset="0"/>
                          <a:ea typeface="Calibri" panose="020F0502020204030204" pitchFamily="34" charset="0"/>
                          <a:cs typeface="Times New Roman" panose="02020603050405020304" pitchFamily="18" charset="0"/>
                        </a:rPr>
                        <a:t>have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exercises</a:t>
                      </a:r>
                      <a:r>
                        <a:rPr lang="de-DE" sz="1000" dirty="0">
                          <a:effectLst/>
                          <a:latin typeface="Calibri" panose="020F0502020204030204" pitchFamily="34" charset="0"/>
                          <a:ea typeface="Calibri" panose="020F0502020204030204" pitchFamily="34" charset="0"/>
                          <a:cs typeface="Times New Roman" panose="02020603050405020304" pitchFamily="18" charset="0"/>
                        </a:rPr>
                        <a:t> on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lectures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 lot of different assignments  may go at expense of attending lectures (because of time constraint)</a:t>
                      </a:r>
                    </a:p>
                    <a:p>
                      <a:pPr marL="342900" lvl="0" indent="-342900">
                        <a:lnSpc>
                          <a:spcPct val="107000"/>
                        </a:lnSpc>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Video is a bit of a time waste: the audience for which it is intended is not going to watch it and is a lot of work. The presentation is very short, so it is quite close to your video (you do not have much time to go in to more detail).</a:t>
                      </a:r>
                    </a:p>
                    <a:p>
                      <a:pPr marL="342900" lvl="0" indent="-342900">
                        <a:lnSpc>
                          <a:spcPct val="107000"/>
                        </a:lnSpc>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video was a good complementation. I have noticed that such requests are often made e.g. in science communication. Its good to get to know how to do it.</a:t>
                      </a:r>
                    </a:p>
                    <a:p>
                      <a:pPr marL="342900" lvl="0" indent="-342900">
                        <a:lnSpc>
                          <a:spcPct val="107000"/>
                        </a:lnSpc>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It was less than a day of work</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81589"/>
                  </a:ext>
                </a:extLst>
              </a:tr>
            </a:tbl>
          </a:graphicData>
        </a:graphic>
      </p:graphicFrame>
    </p:spTree>
    <p:extLst>
      <p:ext uri="{BB962C8B-B14F-4D97-AF65-F5344CB8AC3E}">
        <p14:creationId xmlns:p14="http://schemas.microsoft.com/office/powerpoint/2010/main" val="316434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Course design – assessment</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dirty="0"/>
              <a:t>The impact of wettability on multiphase-flow in porous rocks</a:t>
            </a:r>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12</a:t>
            </a:fld>
            <a:endParaRPr lang="en-GB" dirty="0"/>
          </a:p>
        </p:txBody>
      </p:sp>
      <p:sp>
        <p:nvSpPr>
          <p:cNvPr id="5" name="TextBox 4">
            <a:extLst>
              <a:ext uri="{FF2B5EF4-FFF2-40B4-BE49-F238E27FC236}">
                <a16:creationId xmlns:a16="http://schemas.microsoft.com/office/drawing/2014/main" id="{DD7679EB-708F-4125-A401-5C29738B7088}"/>
              </a:ext>
            </a:extLst>
          </p:cNvPr>
          <p:cNvSpPr txBox="1"/>
          <p:nvPr/>
        </p:nvSpPr>
        <p:spPr>
          <a:xfrm>
            <a:off x="1532547" y="1062400"/>
            <a:ext cx="1536959" cy="300082"/>
          </a:xfrm>
          <a:prstGeom prst="rect">
            <a:avLst/>
          </a:prstGeom>
          <a:noFill/>
        </p:spPr>
        <p:txBody>
          <a:bodyPr wrap="none" rtlCol="0">
            <a:spAutoFit/>
          </a:bodyPr>
          <a:lstStyle/>
          <a:p>
            <a:r>
              <a:rPr lang="en-US" dirty="0"/>
              <a:t>Grade distributions</a:t>
            </a:r>
            <a:endParaRPr lang="en-NL" dirty="0"/>
          </a:p>
        </p:txBody>
      </p:sp>
      <p:sp>
        <p:nvSpPr>
          <p:cNvPr id="6" name="TextBox 5">
            <a:extLst>
              <a:ext uri="{FF2B5EF4-FFF2-40B4-BE49-F238E27FC236}">
                <a16:creationId xmlns:a16="http://schemas.microsoft.com/office/drawing/2014/main" id="{CF83651B-AE47-45CD-B642-6FCB0338E9F4}"/>
              </a:ext>
            </a:extLst>
          </p:cNvPr>
          <p:cNvSpPr txBox="1"/>
          <p:nvPr/>
        </p:nvSpPr>
        <p:spPr>
          <a:xfrm>
            <a:off x="5326429" y="1180805"/>
            <a:ext cx="3077446" cy="507831"/>
          </a:xfrm>
          <a:prstGeom prst="rect">
            <a:avLst/>
          </a:prstGeom>
          <a:noFill/>
        </p:spPr>
        <p:txBody>
          <a:bodyPr wrap="none" rtlCol="0">
            <a:spAutoFit/>
          </a:bodyPr>
          <a:lstStyle/>
          <a:p>
            <a:pPr algn="ctr"/>
            <a:r>
              <a:rPr lang="en-US" b="1" i="1" dirty="0"/>
              <a:t>challenge:</a:t>
            </a:r>
          </a:p>
          <a:p>
            <a:pPr algn="ctr"/>
            <a:r>
              <a:rPr lang="en-US" i="1" dirty="0"/>
              <a:t>correlating international grading systems</a:t>
            </a:r>
            <a:endParaRPr lang="en-NL" i="1" dirty="0"/>
          </a:p>
        </p:txBody>
      </p:sp>
      <p:sp>
        <p:nvSpPr>
          <p:cNvPr id="8" name="TextBox 7">
            <a:extLst>
              <a:ext uri="{FF2B5EF4-FFF2-40B4-BE49-F238E27FC236}">
                <a16:creationId xmlns:a16="http://schemas.microsoft.com/office/drawing/2014/main" id="{5336AA38-B10D-4916-953A-8B352A6428DB}"/>
              </a:ext>
            </a:extLst>
          </p:cNvPr>
          <p:cNvSpPr txBox="1"/>
          <p:nvPr/>
        </p:nvSpPr>
        <p:spPr>
          <a:xfrm>
            <a:off x="5219700" y="1851020"/>
            <a:ext cx="1860550" cy="1708160"/>
          </a:xfrm>
          <a:prstGeom prst="rect">
            <a:avLst/>
          </a:prstGeom>
          <a:noFill/>
        </p:spPr>
        <p:txBody>
          <a:bodyPr wrap="square">
            <a:spAutoFit/>
          </a:bodyPr>
          <a:lstStyle/>
          <a:p>
            <a:pPr algn="l">
              <a:buFont typeface="Arial" panose="020B0604020202020204" pitchFamily="34" charset="0"/>
              <a:buChar char="•"/>
            </a:pPr>
            <a:r>
              <a:rPr lang="en-US" sz="1050" b="0" i="0" dirty="0">
                <a:solidFill>
                  <a:srgbClr val="202122"/>
                </a:solidFill>
                <a:effectLst/>
                <a:latin typeface="Arial" panose="020B0604020202020204" pitchFamily="34" charset="0"/>
              </a:rPr>
              <a:t>10 (Outstanding)</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9 (Very good)</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8 (Good)</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7 (More than satisfactory)</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6 (Satisfactory)</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5 (Almost satisfactory)</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4 (Unsatisfactory)</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3 (Very unsatisfactory)</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2 (Poor)</a:t>
            </a:r>
          </a:p>
          <a:p>
            <a:pPr algn="l">
              <a:buFont typeface="Arial" panose="020B0604020202020204" pitchFamily="34" charset="0"/>
              <a:buChar char="•"/>
            </a:pPr>
            <a:r>
              <a:rPr lang="en-US" sz="1050" b="0" i="0" dirty="0">
                <a:solidFill>
                  <a:srgbClr val="202122"/>
                </a:solidFill>
                <a:effectLst/>
                <a:latin typeface="Arial" panose="020B0604020202020204" pitchFamily="34" charset="0"/>
              </a:rPr>
              <a:t>1 (Very poor)</a:t>
            </a:r>
          </a:p>
        </p:txBody>
      </p:sp>
      <p:sp>
        <p:nvSpPr>
          <p:cNvPr id="9" name="TextBox 8">
            <a:extLst>
              <a:ext uri="{FF2B5EF4-FFF2-40B4-BE49-F238E27FC236}">
                <a16:creationId xmlns:a16="http://schemas.microsoft.com/office/drawing/2014/main" id="{492C3AF0-158B-4FAF-B2EC-BA1BE3F7865D}"/>
              </a:ext>
            </a:extLst>
          </p:cNvPr>
          <p:cNvSpPr txBox="1"/>
          <p:nvPr/>
        </p:nvSpPr>
        <p:spPr>
          <a:xfrm>
            <a:off x="7385050" y="1851020"/>
            <a:ext cx="1860550" cy="1223412"/>
          </a:xfrm>
          <a:prstGeom prst="rect">
            <a:avLst/>
          </a:prstGeom>
          <a:noFill/>
        </p:spPr>
        <p:txBody>
          <a:bodyPr wrap="square">
            <a:spAutoFit/>
          </a:bodyPr>
          <a:lstStyle/>
          <a:p>
            <a:pPr algn="l"/>
            <a:r>
              <a:rPr lang="en-US" sz="1050" dirty="0">
                <a:solidFill>
                  <a:srgbClr val="202122"/>
                </a:solidFill>
                <a:latin typeface="Arial" panose="020B0604020202020204" pitchFamily="34" charset="0"/>
              </a:rPr>
              <a:t>12</a:t>
            </a:r>
            <a:r>
              <a:rPr lang="en-US" sz="1050" b="0" i="0" dirty="0">
                <a:solidFill>
                  <a:srgbClr val="202122"/>
                </a:solidFill>
                <a:effectLst/>
                <a:latin typeface="Arial" panose="020B0604020202020204" pitchFamily="34" charset="0"/>
              </a:rPr>
              <a:t> (Outstanding)</a:t>
            </a:r>
          </a:p>
          <a:p>
            <a:pPr algn="l"/>
            <a:r>
              <a:rPr lang="en-US" sz="1050" dirty="0">
                <a:solidFill>
                  <a:srgbClr val="202122"/>
                </a:solidFill>
                <a:latin typeface="Arial" panose="020B0604020202020204" pitchFamily="34" charset="0"/>
              </a:rPr>
              <a:t>10</a:t>
            </a:r>
            <a:r>
              <a:rPr lang="en-US" sz="1050" b="0" i="0" dirty="0">
                <a:solidFill>
                  <a:srgbClr val="202122"/>
                </a:solidFill>
                <a:effectLst/>
                <a:latin typeface="Arial" panose="020B0604020202020204" pitchFamily="34" charset="0"/>
              </a:rPr>
              <a:t> (Very good)</a:t>
            </a:r>
          </a:p>
          <a:p>
            <a:pPr algn="l"/>
            <a:r>
              <a:rPr lang="en-US" sz="1050" dirty="0">
                <a:solidFill>
                  <a:srgbClr val="202122"/>
                </a:solidFill>
                <a:latin typeface="Arial" panose="020B0604020202020204" pitchFamily="34" charset="0"/>
              </a:rPr>
              <a:t>7 </a:t>
            </a:r>
            <a:r>
              <a:rPr lang="en-US" sz="1050" b="0" i="0" dirty="0">
                <a:solidFill>
                  <a:srgbClr val="202122"/>
                </a:solidFill>
                <a:effectLst/>
                <a:latin typeface="Arial" panose="020B0604020202020204" pitchFamily="34" charset="0"/>
              </a:rPr>
              <a:t>(Good)</a:t>
            </a:r>
          </a:p>
          <a:p>
            <a:pPr algn="l"/>
            <a:r>
              <a:rPr lang="en-US" sz="1050" dirty="0">
                <a:solidFill>
                  <a:srgbClr val="202122"/>
                </a:solidFill>
                <a:latin typeface="Arial" panose="020B0604020202020204" pitchFamily="34" charset="0"/>
              </a:rPr>
              <a:t>4</a:t>
            </a:r>
            <a:r>
              <a:rPr lang="en-US" sz="1050" b="0" i="0" dirty="0">
                <a:solidFill>
                  <a:srgbClr val="202122"/>
                </a:solidFill>
                <a:effectLst/>
                <a:latin typeface="Arial" panose="020B0604020202020204" pitchFamily="34" charset="0"/>
              </a:rPr>
              <a:t> (fair)</a:t>
            </a:r>
          </a:p>
          <a:p>
            <a:pPr algn="l"/>
            <a:r>
              <a:rPr lang="en-US" sz="1050" dirty="0">
                <a:solidFill>
                  <a:srgbClr val="202122"/>
                </a:solidFill>
                <a:latin typeface="Arial" panose="020B0604020202020204" pitchFamily="34" charset="0"/>
              </a:rPr>
              <a:t>2</a:t>
            </a:r>
            <a:r>
              <a:rPr lang="en-US" sz="1050" b="0" i="0" dirty="0">
                <a:solidFill>
                  <a:srgbClr val="202122"/>
                </a:solidFill>
                <a:effectLst/>
                <a:latin typeface="Arial" panose="020B0604020202020204" pitchFamily="34" charset="0"/>
              </a:rPr>
              <a:t> (</a:t>
            </a:r>
            <a:r>
              <a:rPr lang="en-US" sz="1050" dirty="0">
                <a:solidFill>
                  <a:srgbClr val="202122"/>
                </a:solidFill>
                <a:latin typeface="Arial" panose="020B0604020202020204" pitchFamily="34" charset="0"/>
              </a:rPr>
              <a:t>adequate</a:t>
            </a:r>
            <a:r>
              <a:rPr lang="en-US" sz="1050" b="0" i="0" dirty="0">
                <a:solidFill>
                  <a:srgbClr val="202122"/>
                </a:solidFill>
                <a:effectLst/>
                <a:latin typeface="Arial" panose="020B0604020202020204" pitchFamily="34" charset="0"/>
              </a:rPr>
              <a:t>)</a:t>
            </a:r>
          </a:p>
          <a:p>
            <a:pPr algn="l"/>
            <a:r>
              <a:rPr lang="en-US" sz="1050" dirty="0">
                <a:solidFill>
                  <a:srgbClr val="202122"/>
                </a:solidFill>
                <a:latin typeface="Arial" panose="020B0604020202020204" pitchFamily="34" charset="0"/>
              </a:rPr>
              <a:t>0</a:t>
            </a:r>
            <a:r>
              <a:rPr lang="en-US" sz="1050" b="0" i="0" dirty="0">
                <a:solidFill>
                  <a:srgbClr val="202122"/>
                </a:solidFill>
                <a:effectLst/>
                <a:latin typeface="Arial" panose="020B0604020202020204" pitchFamily="34" charset="0"/>
              </a:rPr>
              <a:t> (inadequate)</a:t>
            </a:r>
          </a:p>
          <a:p>
            <a:pPr algn="l"/>
            <a:r>
              <a:rPr lang="en-US" sz="1050" b="0" i="0" dirty="0">
                <a:solidFill>
                  <a:srgbClr val="202122"/>
                </a:solidFill>
                <a:effectLst/>
                <a:latin typeface="Arial" panose="020B0604020202020204" pitchFamily="34" charset="0"/>
              </a:rPr>
              <a:t>-3 (unacceptable)</a:t>
            </a:r>
          </a:p>
        </p:txBody>
      </p:sp>
      <p:cxnSp>
        <p:nvCxnSpPr>
          <p:cNvPr id="11" name="Straight Connector 10">
            <a:extLst>
              <a:ext uri="{FF2B5EF4-FFF2-40B4-BE49-F238E27FC236}">
                <a16:creationId xmlns:a16="http://schemas.microsoft.com/office/drawing/2014/main" id="{76605C64-2CEE-45BD-9713-F3E098C474D2}"/>
              </a:ext>
            </a:extLst>
          </p:cNvPr>
          <p:cNvCxnSpPr>
            <a:cxnSpLocks/>
          </p:cNvCxnSpPr>
          <p:nvPr/>
        </p:nvCxnSpPr>
        <p:spPr>
          <a:xfrm flipV="1">
            <a:off x="5219700" y="2697856"/>
            <a:ext cx="3384550" cy="1354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9E7267-3223-44D7-A749-A7155763D597}"/>
              </a:ext>
            </a:extLst>
          </p:cNvPr>
          <p:cNvSpPr txBox="1"/>
          <p:nvPr/>
        </p:nvSpPr>
        <p:spPr>
          <a:xfrm>
            <a:off x="5645150" y="1642417"/>
            <a:ext cx="588110" cy="300082"/>
          </a:xfrm>
          <a:prstGeom prst="rect">
            <a:avLst/>
          </a:prstGeom>
          <a:noFill/>
        </p:spPr>
        <p:txBody>
          <a:bodyPr wrap="none" rtlCol="0">
            <a:spAutoFit/>
          </a:bodyPr>
          <a:lstStyle/>
          <a:p>
            <a:r>
              <a:rPr lang="en-US" b="1" dirty="0" err="1"/>
              <a:t>dutch</a:t>
            </a:r>
            <a:endParaRPr lang="en-NL" b="1" dirty="0"/>
          </a:p>
        </p:txBody>
      </p:sp>
      <p:sp>
        <p:nvSpPr>
          <p:cNvPr id="14" name="TextBox 13">
            <a:extLst>
              <a:ext uri="{FF2B5EF4-FFF2-40B4-BE49-F238E27FC236}">
                <a16:creationId xmlns:a16="http://schemas.microsoft.com/office/drawing/2014/main" id="{3E0E8252-CCDC-4F5E-8681-2314B20C25FB}"/>
              </a:ext>
            </a:extLst>
          </p:cNvPr>
          <p:cNvSpPr txBox="1"/>
          <p:nvPr/>
        </p:nvSpPr>
        <p:spPr>
          <a:xfrm>
            <a:off x="7670800" y="1658779"/>
            <a:ext cx="660758" cy="300082"/>
          </a:xfrm>
          <a:prstGeom prst="rect">
            <a:avLst/>
          </a:prstGeom>
          <a:noFill/>
        </p:spPr>
        <p:txBody>
          <a:bodyPr wrap="none" rtlCol="0">
            <a:spAutoFit/>
          </a:bodyPr>
          <a:lstStyle/>
          <a:p>
            <a:r>
              <a:rPr lang="en-US" b="1" dirty="0"/>
              <a:t>danish</a:t>
            </a:r>
            <a:endParaRPr lang="en-NL" b="1" dirty="0"/>
          </a:p>
        </p:txBody>
      </p:sp>
      <p:sp>
        <p:nvSpPr>
          <p:cNvPr id="7" name="TextBox 6">
            <a:extLst>
              <a:ext uri="{FF2B5EF4-FFF2-40B4-BE49-F238E27FC236}">
                <a16:creationId xmlns:a16="http://schemas.microsoft.com/office/drawing/2014/main" id="{A9AD4A49-90EE-461B-8510-48D56DFE0736}"/>
              </a:ext>
            </a:extLst>
          </p:cNvPr>
          <p:cNvSpPr txBox="1"/>
          <p:nvPr/>
        </p:nvSpPr>
        <p:spPr>
          <a:xfrm>
            <a:off x="5321178" y="3671375"/>
            <a:ext cx="3508525" cy="507831"/>
          </a:xfrm>
          <a:prstGeom prst="rect">
            <a:avLst/>
          </a:prstGeom>
          <a:noFill/>
        </p:spPr>
        <p:txBody>
          <a:bodyPr wrap="none" rtlCol="0">
            <a:spAutoFit/>
          </a:bodyPr>
          <a:lstStyle/>
          <a:p>
            <a:r>
              <a:rPr lang="en-US" dirty="0"/>
              <a:t>The meaning of outstanding/very good/good …</a:t>
            </a:r>
          </a:p>
          <a:p>
            <a:r>
              <a:rPr lang="en-US" dirty="0"/>
              <a:t>Is different from country to country</a:t>
            </a:r>
            <a:endParaRPr lang="en-NL" dirty="0"/>
          </a:p>
        </p:txBody>
      </p:sp>
      <p:graphicFrame>
        <p:nvGraphicFramePr>
          <p:cNvPr id="15" name="Chart 14">
            <a:extLst>
              <a:ext uri="{FF2B5EF4-FFF2-40B4-BE49-F238E27FC236}">
                <a16:creationId xmlns:a16="http://schemas.microsoft.com/office/drawing/2014/main" id="{5F2FF22D-FF76-47B5-813E-FD51DF242BAB}"/>
              </a:ext>
            </a:extLst>
          </p:cNvPr>
          <p:cNvGraphicFramePr>
            <a:graphicFrameLocks/>
          </p:cNvGraphicFramePr>
          <p:nvPr>
            <p:extLst>
              <p:ext uri="{D42A27DB-BD31-4B8C-83A1-F6EECF244321}">
                <p14:modId xmlns:p14="http://schemas.microsoft.com/office/powerpoint/2010/main" val="774104664"/>
              </p:ext>
            </p:extLst>
          </p:nvPr>
        </p:nvGraphicFramePr>
        <p:xfrm>
          <a:off x="91194" y="148358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244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Course design – assessment</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13</a:t>
            </a:fld>
            <a:endParaRPr lang="en-GB" dirty="0"/>
          </a:p>
        </p:txBody>
      </p:sp>
      <p:graphicFrame>
        <p:nvGraphicFramePr>
          <p:cNvPr id="7" name="Table 6">
            <a:extLst>
              <a:ext uri="{FF2B5EF4-FFF2-40B4-BE49-F238E27FC236}">
                <a16:creationId xmlns:a16="http://schemas.microsoft.com/office/drawing/2014/main" id="{07E5493D-37E1-4079-A0F1-08875AF698F6}"/>
              </a:ext>
            </a:extLst>
          </p:cNvPr>
          <p:cNvGraphicFramePr>
            <a:graphicFrameLocks noGrp="1"/>
          </p:cNvGraphicFramePr>
          <p:nvPr>
            <p:extLst>
              <p:ext uri="{D42A27DB-BD31-4B8C-83A1-F6EECF244321}">
                <p14:modId xmlns:p14="http://schemas.microsoft.com/office/powerpoint/2010/main" val="1599927408"/>
              </p:ext>
            </p:extLst>
          </p:nvPr>
        </p:nvGraphicFramePr>
        <p:xfrm>
          <a:off x="793750" y="4124229"/>
          <a:ext cx="7556500" cy="155829"/>
        </p:xfrm>
        <a:graphic>
          <a:graphicData uri="http://schemas.openxmlformats.org/drawingml/2006/table">
            <a:tbl>
              <a:tblPr firstRow="1" firstCol="1" bandRow="1"/>
              <a:tblGrid>
                <a:gridCol w="6652743">
                  <a:extLst>
                    <a:ext uri="{9D8B030D-6E8A-4147-A177-3AD203B41FA5}">
                      <a16:colId xmlns:a16="http://schemas.microsoft.com/office/drawing/2014/main" val="858669504"/>
                    </a:ext>
                  </a:extLst>
                </a:gridCol>
                <a:gridCol w="903757">
                  <a:extLst>
                    <a:ext uri="{9D8B030D-6E8A-4147-A177-3AD203B41FA5}">
                      <a16:colId xmlns:a16="http://schemas.microsoft.com/office/drawing/2014/main" val="3965274614"/>
                    </a:ext>
                  </a:extLst>
                </a:gridCol>
              </a:tblGrid>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Did you consider the lay summary video as an appropriate addition for assessment of the learning objectives of the course?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 88.9%</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444805442"/>
                  </a:ext>
                </a:extLst>
              </a:tr>
            </a:tbl>
          </a:graphicData>
        </a:graphic>
      </p:graphicFrame>
      <p:pic>
        <p:nvPicPr>
          <p:cNvPr id="9" name="Picture 8">
            <a:extLst>
              <a:ext uri="{FF2B5EF4-FFF2-40B4-BE49-F238E27FC236}">
                <a16:creationId xmlns:a16="http://schemas.microsoft.com/office/drawing/2014/main" id="{EBDEFBC1-0AFC-4C6C-9B35-A8F488016BB0}"/>
              </a:ext>
            </a:extLst>
          </p:cNvPr>
          <p:cNvPicPr>
            <a:picLocks noChangeAspect="1"/>
          </p:cNvPicPr>
          <p:nvPr/>
        </p:nvPicPr>
        <p:blipFill>
          <a:blip r:embed="rId2"/>
          <a:stretch>
            <a:fillRect/>
          </a:stretch>
        </p:blipFill>
        <p:spPr>
          <a:xfrm>
            <a:off x="1038318" y="1092188"/>
            <a:ext cx="2231932" cy="2921787"/>
          </a:xfrm>
          <a:prstGeom prst="rect">
            <a:avLst/>
          </a:prstGeom>
        </p:spPr>
      </p:pic>
      <p:pic>
        <p:nvPicPr>
          <p:cNvPr id="11" name="Picture 10">
            <a:hlinkClick r:id="rId3" action="ppaction://hlinkfile"/>
            <a:extLst>
              <a:ext uri="{FF2B5EF4-FFF2-40B4-BE49-F238E27FC236}">
                <a16:creationId xmlns:a16="http://schemas.microsoft.com/office/drawing/2014/main" id="{A88D37BA-8B35-4294-8A9D-AA9ED11427FA}"/>
              </a:ext>
            </a:extLst>
          </p:cNvPr>
          <p:cNvPicPr>
            <a:picLocks noChangeAspect="1"/>
          </p:cNvPicPr>
          <p:nvPr/>
        </p:nvPicPr>
        <p:blipFill rotWithShape="1">
          <a:blip r:embed="rId4">
            <a:extLst>
              <a:ext uri="{28A0092B-C50C-407E-A947-70E740481C1C}">
                <a14:useLocalDpi xmlns:a14="http://schemas.microsoft.com/office/drawing/2010/main" val="0"/>
              </a:ext>
            </a:extLst>
          </a:blip>
          <a:srcRect l="21307" t="2905" r="14052" b="14713"/>
          <a:stretch/>
        </p:blipFill>
        <p:spPr>
          <a:xfrm>
            <a:off x="4443476" y="1027953"/>
            <a:ext cx="3768195" cy="2701364"/>
          </a:xfrm>
          <a:prstGeom prst="rect">
            <a:avLst/>
          </a:prstGeom>
        </p:spPr>
      </p:pic>
    </p:spTree>
    <p:extLst>
      <p:ext uri="{BB962C8B-B14F-4D97-AF65-F5344CB8AC3E}">
        <p14:creationId xmlns:p14="http://schemas.microsoft.com/office/powerpoint/2010/main" val="166660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14</a:t>
            </a:fld>
            <a:endParaRPr lang="en-GB" dirty="0"/>
          </a:p>
        </p:txBody>
      </p:sp>
      <p:sp>
        <p:nvSpPr>
          <p:cNvPr id="6" name="Rectangle 5">
            <a:extLst>
              <a:ext uri="{FF2B5EF4-FFF2-40B4-BE49-F238E27FC236}">
                <a16:creationId xmlns:a16="http://schemas.microsoft.com/office/drawing/2014/main" id="{048C19AA-2C16-4E55-80D7-BBBABA02DFEB}"/>
              </a:ext>
            </a:extLst>
          </p:cNvPr>
          <p:cNvSpPr/>
          <p:nvPr/>
        </p:nvSpPr>
        <p:spPr>
          <a:xfrm>
            <a:off x="642254" y="784333"/>
            <a:ext cx="2836867" cy="276999"/>
          </a:xfrm>
          <a:prstGeom prst="rect">
            <a:avLst/>
          </a:prstGeom>
        </p:spPr>
        <p:txBody>
          <a:bodyPr wrap="none">
            <a:spAutoFit/>
          </a:bodyPr>
          <a:lstStyle/>
          <a:p>
            <a:r>
              <a:rPr lang="en-US" sz="1200" dirty="0">
                <a:latin typeface="Calibri" panose="020F0502020204030204" pitchFamily="34" charset="0"/>
                <a:cs typeface="Times New Roman" panose="02020603050405020304" pitchFamily="18" charset="0"/>
              </a:rPr>
              <a:t>Dates: </a:t>
            </a:r>
            <a:r>
              <a:rPr lang="en-GB" sz="1200" dirty="0">
                <a:latin typeface="Calibri" panose="020F0502020204030204" pitchFamily="34" charset="0"/>
                <a:cs typeface="Times New Roman" panose="02020603050405020304" pitchFamily="18" charset="0"/>
              </a:rPr>
              <a:t>16th August – 5th September 2021</a:t>
            </a:r>
            <a:r>
              <a:rPr lang="en-US" sz="1200" dirty="0">
                <a:latin typeface="Calibri" panose="020F0502020204030204" pitchFamily="34" charset="0"/>
                <a:cs typeface="Times New Roman" panose="02020603050405020304" pitchFamily="18" charset="0"/>
              </a:rPr>
              <a:t> </a:t>
            </a:r>
            <a:endParaRPr lang="en-GB" dirty="0"/>
          </a:p>
        </p:txBody>
      </p:sp>
      <p:graphicFrame>
        <p:nvGraphicFramePr>
          <p:cNvPr id="8" name="Table 7">
            <a:extLst>
              <a:ext uri="{FF2B5EF4-FFF2-40B4-BE49-F238E27FC236}">
                <a16:creationId xmlns:a16="http://schemas.microsoft.com/office/drawing/2014/main" id="{27E853F1-F982-48C6-B34E-945119D8E188}"/>
              </a:ext>
            </a:extLst>
          </p:cNvPr>
          <p:cNvGraphicFramePr>
            <a:graphicFrameLocks noGrp="1"/>
          </p:cNvGraphicFramePr>
          <p:nvPr>
            <p:extLst>
              <p:ext uri="{D42A27DB-BD31-4B8C-83A1-F6EECF244321}">
                <p14:modId xmlns:p14="http://schemas.microsoft.com/office/powerpoint/2010/main" val="969265197"/>
              </p:ext>
            </p:extLst>
          </p:nvPr>
        </p:nvGraphicFramePr>
        <p:xfrm>
          <a:off x="515035" y="1115589"/>
          <a:ext cx="4056965" cy="1621282"/>
        </p:xfrm>
        <a:graphic>
          <a:graphicData uri="http://schemas.openxmlformats.org/drawingml/2006/table">
            <a:tbl>
              <a:tblPr firstRow="1" firstCol="1" bandRow="1"/>
              <a:tblGrid>
                <a:gridCol w="570267">
                  <a:extLst>
                    <a:ext uri="{9D8B030D-6E8A-4147-A177-3AD203B41FA5}">
                      <a16:colId xmlns:a16="http://schemas.microsoft.com/office/drawing/2014/main" val="3551999222"/>
                    </a:ext>
                  </a:extLst>
                </a:gridCol>
                <a:gridCol w="697150">
                  <a:extLst>
                    <a:ext uri="{9D8B030D-6E8A-4147-A177-3AD203B41FA5}">
                      <a16:colId xmlns:a16="http://schemas.microsoft.com/office/drawing/2014/main" val="570580911"/>
                    </a:ext>
                  </a:extLst>
                </a:gridCol>
                <a:gridCol w="697387">
                  <a:extLst>
                    <a:ext uri="{9D8B030D-6E8A-4147-A177-3AD203B41FA5}">
                      <a16:colId xmlns:a16="http://schemas.microsoft.com/office/drawing/2014/main" val="2096197956"/>
                    </a:ext>
                  </a:extLst>
                </a:gridCol>
                <a:gridCol w="697387">
                  <a:extLst>
                    <a:ext uri="{9D8B030D-6E8A-4147-A177-3AD203B41FA5}">
                      <a16:colId xmlns:a16="http://schemas.microsoft.com/office/drawing/2014/main" val="3068177647"/>
                    </a:ext>
                  </a:extLst>
                </a:gridCol>
                <a:gridCol w="697387">
                  <a:extLst>
                    <a:ext uri="{9D8B030D-6E8A-4147-A177-3AD203B41FA5}">
                      <a16:colId xmlns:a16="http://schemas.microsoft.com/office/drawing/2014/main" val="495162646"/>
                    </a:ext>
                  </a:extLst>
                </a:gridCol>
                <a:gridCol w="697387">
                  <a:extLst>
                    <a:ext uri="{9D8B030D-6E8A-4147-A177-3AD203B41FA5}">
                      <a16:colId xmlns:a16="http://schemas.microsoft.com/office/drawing/2014/main" val="2408742341"/>
                    </a:ext>
                  </a:extLst>
                </a:gridCol>
              </a:tblGrid>
              <a:tr h="0">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Time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Thurday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2012961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8-9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38617"/>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9-10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49285"/>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10-11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492254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11-12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4527825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12-13</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28106"/>
                  </a:ext>
                </a:extLst>
              </a:tr>
              <a:tr h="101867">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13-14</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8081580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2021797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15-16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8246285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16-17</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76022752"/>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17-18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31214654"/>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18-19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78378"/>
                  </a:ext>
                </a:extLst>
              </a:tr>
              <a:tr h="107440">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19-20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691952"/>
                  </a:ext>
                </a:extLst>
              </a:tr>
            </a:tbl>
          </a:graphicData>
        </a:graphic>
      </p:graphicFrame>
      <p:graphicFrame>
        <p:nvGraphicFramePr>
          <p:cNvPr id="9" name="Table 8">
            <a:extLst>
              <a:ext uri="{FF2B5EF4-FFF2-40B4-BE49-F238E27FC236}">
                <a16:creationId xmlns:a16="http://schemas.microsoft.com/office/drawing/2014/main" id="{CED6C981-DB1F-43D8-B151-FD0CBF7F6F31}"/>
              </a:ext>
            </a:extLst>
          </p:cNvPr>
          <p:cNvGraphicFramePr>
            <a:graphicFrameLocks noGrp="1"/>
          </p:cNvGraphicFramePr>
          <p:nvPr>
            <p:extLst>
              <p:ext uri="{D42A27DB-BD31-4B8C-83A1-F6EECF244321}">
                <p14:modId xmlns:p14="http://schemas.microsoft.com/office/powerpoint/2010/main" val="213242665"/>
              </p:ext>
            </p:extLst>
          </p:nvPr>
        </p:nvGraphicFramePr>
        <p:xfrm>
          <a:off x="4730182" y="1144007"/>
          <a:ext cx="4056965" cy="1621282"/>
        </p:xfrm>
        <a:graphic>
          <a:graphicData uri="http://schemas.openxmlformats.org/drawingml/2006/table">
            <a:tbl>
              <a:tblPr firstRow="1" firstCol="1" bandRow="1"/>
              <a:tblGrid>
                <a:gridCol w="570267">
                  <a:extLst>
                    <a:ext uri="{9D8B030D-6E8A-4147-A177-3AD203B41FA5}">
                      <a16:colId xmlns:a16="http://schemas.microsoft.com/office/drawing/2014/main" val="3551999222"/>
                    </a:ext>
                  </a:extLst>
                </a:gridCol>
                <a:gridCol w="697150">
                  <a:extLst>
                    <a:ext uri="{9D8B030D-6E8A-4147-A177-3AD203B41FA5}">
                      <a16:colId xmlns:a16="http://schemas.microsoft.com/office/drawing/2014/main" val="570580911"/>
                    </a:ext>
                  </a:extLst>
                </a:gridCol>
                <a:gridCol w="697387">
                  <a:extLst>
                    <a:ext uri="{9D8B030D-6E8A-4147-A177-3AD203B41FA5}">
                      <a16:colId xmlns:a16="http://schemas.microsoft.com/office/drawing/2014/main" val="2096197956"/>
                    </a:ext>
                  </a:extLst>
                </a:gridCol>
                <a:gridCol w="697387">
                  <a:extLst>
                    <a:ext uri="{9D8B030D-6E8A-4147-A177-3AD203B41FA5}">
                      <a16:colId xmlns:a16="http://schemas.microsoft.com/office/drawing/2014/main" val="3068177647"/>
                    </a:ext>
                  </a:extLst>
                </a:gridCol>
                <a:gridCol w="697387">
                  <a:extLst>
                    <a:ext uri="{9D8B030D-6E8A-4147-A177-3AD203B41FA5}">
                      <a16:colId xmlns:a16="http://schemas.microsoft.com/office/drawing/2014/main" val="495162646"/>
                    </a:ext>
                  </a:extLst>
                </a:gridCol>
                <a:gridCol w="697387">
                  <a:extLst>
                    <a:ext uri="{9D8B030D-6E8A-4147-A177-3AD203B41FA5}">
                      <a16:colId xmlns:a16="http://schemas.microsoft.com/office/drawing/2014/main" val="2408742341"/>
                    </a:ext>
                  </a:extLst>
                </a:gridCol>
              </a:tblGrid>
              <a:tr h="0">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Time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Thurday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2012961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8-9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38617"/>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9-10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49285"/>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10-11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492254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11-12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527825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12-13</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28106"/>
                  </a:ext>
                </a:extLst>
              </a:tr>
              <a:tr h="10576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13-14</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8081580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12021797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15-16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8246285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16-17</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76022752"/>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17-18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31214654"/>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18-19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7837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19-20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691952"/>
                  </a:ext>
                </a:extLst>
              </a:tr>
            </a:tbl>
          </a:graphicData>
        </a:graphic>
      </p:graphicFrame>
      <p:graphicFrame>
        <p:nvGraphicFramePr>
          <p:cNvPr id="11" name="Table 10">
            <a:extLst>
              <a:ext uri="{FF2B5EF4-FFF2-40B4-BE49-F238E27FC236}">
                <a16:creationId xmlns:a16="http://schemas.microsoft.com/office/drawing/2014/main" id="{0D4853AA-94D6-4DE1-B6B7-A169797052CA}"/>
              </a:ext>
            </a:extLst>
          </p:cNvPr>
          <p:cNvGraphicFramePr>
            <a:graphicFrameLocks noGrp="1"/>
          </p:cNvGraphicFramePr>
          <p:nvPr>
            <p:extLst>
              <p:ext uri="{D42A27DB-BD31-4B8C-83A1-F6EECF244321}">
                <p14:modId xmlns:p14="http://schemas.microsoft.com/office/powerpoint/2010/main" val="3982286613"/>
              </p:ext>
            </p:extLst>
          </p:nvPr>
        </p:nvGraphicFramePr>
        <p:xfrm>
          <a:off x="545891" y="2826270"/>
          <a:ext cx="4056965" cy="1621282"/>
        </p:xfrm>
        <a:graphic>
          <a:graphicData uri="http://schemas.openxmlformats.org/drawingml/2006/table">
            <a:tbl>
              <a:tblPr firstRow="1" firstCol="1" bandRow="1"/>
              <a:tblGrid>
                <a:gridCol w="570267">
                  <a:extLst>
                    <a:ext uri="{9D8B030D-6E8A-4147-A177-3AD203B41FA5}">
                      <a16:colId xmlns:a16="http://schemas.microsoft.com/office/drawing/2014/main" val="3551999222"/>
                    </a:ext>
                  </a:extLst>
                </a:gridCol>
                <a:gridCol w="697150">
                  <a:extLst>
                    <a:ext uri="{9D8B030D-6E8A-4147-A177-3AD203B41FA5}">
                      <a16:colId xmlns:a16="http://schemas.microsoft.com/office/drawing/2014/main" val="570580911"/>
                    </a:ext>
                  </a:extLst>
                </a:gridCol>
                <a:gridCol w="697387">
                  <a:extLst>
                    <a:ext uri="{9D8B030D-6E8A-4147-A177-3AD203B41FA5}">
                      <a16:colId xmlns:a16="http://schemas.microsoft.com/office/drawing/2014/main" val="2096197956"/>
                    </a:ext>
                  </a:extLst>
                </a:gridCol>
                <a:gridCol w="697387">
                  <a:extLst>
                    <a:ext uri="{9D8B030D-6E8A-4147-A177-3AD203B41FA5}">
                      <a16:colId xmlns:a16="http://schemas.microsoft.com/office/drawing/2014/main" val="3068177647"/>
                    </a:ext>
                  </a:extLst>
                </a:gridCol>
                <a:gridCol w="697387">
                  <a:extLst>
                    <a:ext uri="{9D8B030D-6E8A-4147-A177-3AD203B41FA5}">
                      <a16:colId xmlns:a16="http://schemas.microsoft.com/office/drawing/2014/main" val="495162646"/>
                    </a:ext>
                  </a:extLst>
                </a:gridCol>
                <a:gridCol w="697387">
                  <a:extLst>
                    <a:ext uri="{9D8B030D-6E8A-4147-A177-3AD203B41FA5}">
                      <a16:colId xmlns:a16="http://schemas.microsoft.com/office/drawing/2014/main" val="2408742341"/>
                    </a:ext>
                  </a:extLst>
                </a:gridCol>
              </a:tblGrid>
              <a:tr h="0">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Time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Thurday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2012961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8-9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38617"/>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9-10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849285"/>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10-11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21492254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11-12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14527825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12-13</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896828106"/>
                  </a:ext>
                </a:extLst>
              </a:tr>
              <a:tr h="117800">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13-14</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81580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12021797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15-16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88246285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16-17</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76022752"/>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17-18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31214654"/>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18-19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78378"/>
                  </a:ext>
                </a:extLst>
              </a:tr>
              <a:tr h="0">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19-20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2691952"/>
                  </a:ext>
                </a:extLst>
              </a:tr>
            </a:tbl>
          </a:graphicData>
        </a:graphic>
      </p:graphicFrame>
      <p:sp>
        <p:nvSpPr>
          <p:cNvPr id="12" name="TextBox 11">
            <a:extLst>
              <a:ext uri="{FF2B5EF4-FFF2-40B4-BE49-F238E27FC236}">
                <a16:creationId xmlns:a16="http://schemas.microsoft.com/office/drawing/2014/main" id="{978FA0FD-C559-4C8D-81B6-405594D6FCE9}"/>
              </a:ext>
            </a:extLst>
          </p:cNvPr>
          <p:cNvSpPr txBox="1"/>
          <p:nvPr/>
        </p:nvSpPr>
        <p:spPr>
          <a:xfrm>
            <a:off x="2543517" y="1358509"/>
            <a:ext cx="587019" cy="369332"/>
          </a:xfrm>
          <a:prstGeom prst="rect">
            <a:avLst/>
          </a:prstGeom>
          <a:noFill/>
        </p:spPr>
        <p:txBody>
          <a:bodyPr wrap="none" rtlCol="0">
            <a:spAutoFit/>
          </a:bodyPr>
          <a:lstStyle/>
          <a:p>
            <a:pPr algn="ctr"/>
            <a:r>
              <a:rPr lang="en-GB" sz="900" b="1" dirty="0">
                <a:solidFill>
                  <a:schemeClr val="accent5">
                    <a:lumMod val="60000"/>
                    <a:lumOff val="40000"/>
                  </a:schemeClr>
                </a:solidFill>
                <a:effectLst>
                  <a:glow rad="88900">
                    <a:schemeClr val="bg1"/>
                  </a:glow>
                </a:effectLst>
              </a:rPr>
              <a:t>lectures</a:t>
            </a:r>
          </a:p>
          <a:p>
            <a:pPr algn="ctr"/>
            <a:r>
              <a:rPr lang="en-GB" sz="900" b="1" dirty="0">
                <a:solidFill>
                  <a:schemeClr val="accent5">
                    <a:lumMod val="60000"/>
                    <a:lumOff val="40000"/>
                  </a:schemeClr>
                </a:solidFill>
                <a:effectLst>
                  <a:glow rad="88900">
                    <a:schemeClr val="bg1"/>
                  </a:glow>
                </a:effectLst>
              </a:rPr>
              <a:t>(online)</a:t>
            </a:r>
          </a:p>
        </p:txBody>
      </p:sp>
      <p:sp>
        <p:nvSpPr>
          <p:cNvPr id="13" name="TextBox 12">
            <a:extLst>
              <a:ext uri="{FF2B5EF4-FFF2-40B4-BE49-F238E27FC236}">
                <a16:creationId xmlns:a16="http://schemas.microsoft.com/office/drawing/2014/main" id="{4EDA17B8-A747-4D41-9F7E-E5B15B9D8980}"/>
              </a:ext>
            </a:extLst>
          </p:cNvPr>
          <p:cNvSpPr txBox="1"/>
          <p:nvPr/>
        </p:nvSpPr>
        <p:spPr>
          <a:xfrm>
            <a:off x="1045134" y="1358509"/>
            <a:ext cx="752130" cy="369332"/>
          </a:xfrm>
          <a:prstGeom prst="rect">
            <a:avLst/>
          </a:prstGeom>
          <a:noFill/>
          <a:effectLst/>
        </p:spPr>
        <p:txBody>
          <a:bodyPr wrap="none" rtlCol="0">
            <a:spAutoFit/>
          </a:bodyPr>
          <a:lstStyle/>
          <a:p>
            <a:pPr algn="ctr"/>
            <a:r>
              <a:rPr lang="en-GB" sz="900" b="1" dirty="0">
                <a:solidFill>
                  <a:schemeClr val="bg1">
                    <a:lumMod val="50000"/>
                  </a:schemeClr>
                </a:solidFill>
                <a:effectLst>
                  <a:glow rad="101600">
                    <a:schemeClr val="bg1"/>
                  </a:glow>
                </a:effectLst>
              </a:rPr>
              <a:t>Kick-off</a:t>
            </a:r>
          </a:p>
          <a:p>
            <a:pPr algn="ctr"/>
            <a:r>
              <a:rPr lang="en-GB" sz="900" b="1" dirty="0">
                <a:solidFill>
                  <a:schemeClr val="bg1">
                    <a:lumMod val="50000"/>
                  </a:schemeClr>
                </a:solidFill>
                <a:effectLst>
                  <a:glow rad="101600">
                    <a:schemeClr val="bg1"/>
                  </a:glow>
                </a:effectLst>
              </a:rPr>
              <a:t>programme</a:t>
            </a:r>
          </a:p>
        </p:txBody>
      </p:sp>
      <p:sp>
        <p:nvSpPr>
          <p:cNvPr id="14" name="TextBox 13">
            <a:extLst>
              <a:ext uri="{FF2B5EF4-FFF2-40B4-BE49-F238E27FC236}">
                <a16:creationId xmlns:a16="http://schemas.microsoft.com/office/drawing/2014/main" id="{AA1F60F4-F009-4D97-A789-398A8D183AF4}"/>
              </a:ext>
            </a:extLst>
          </p:cNvPr>
          <p:cNvSpPr txBox="1"/>
          <p:nvPr/>
        </p:nvSpPr>
        <p:spPr>
          <a:xfrm>
            <a:off x="1808692" y="2015629"/>
            <a:ext cx="604653" cy="369332"/>
          </a:xfrm>
          <a:prstGeom prst="rect">
            <a:avLst/>
          </a:prstGeom>
          <a:noFill/>
        </p:spPr>
        <p:txBody>
          <a:bodyPr wrap="none" rtlCol="0">
            <a:spAutoFit/>
          </a:bodyPr>
          <a:lstStyle/>
          <a:p>
            <a:pPr algn="ctr"/>
            <a:r>
              <a:rPr lang="en-GB" sz="900" b="1" dirty="0">
                <a:solidFill>
                  <a:srgbClr val="92D050"/>
                </a:solidFill>
                <a:effectLst>
                  <a:glow rad="88900">
                    <a:schemeClr val="bg1"/>
                  </a:glow>
                </a:effectLst>
              </a:rPr>
              <a:t>project-</a:t>
            </a:r>
          </a:p>
          <a:p>
            <a:pPr algn="ctr"/>
            <a:r>
              <a:rPr lang="en-GB" sz="900" b="1" dirty="0">
                <a:solidFill>
                  <a:srgbClr val="92D050"/>
                </a:solidFill>
                <a:effectLst>
                  <a:glow rad="88900">
                    <a:schemeClr val="bg1"/>
                  </a:glow>
                </a:effectLst>
              </a:rPr>
              <a:t>planning</a:t>
            </a:r>
          </a:p>
        </p:txBody>
      </p:sp>
      <p:sp>
        <p:nvSpPr>
          <p:cNvPr id="15" name="TextBox 14">
            <a:extLst>
              <a:ext uri="{FF2B5EF4-FFF2-40B4-BE49-F238E27FC236}">
                <a16:creationId xmlns:a16="http://schemas.microsoft.com/office/drawing/2014/main" id="{7D6065DE-CBF6-496E-A504-5DA7B36A7994}"/>
              </a:ext>
            </a:extLst>
          </p:cNvPr>
          <p:cNvSpPr txBox="1"/>
          <p:nvPr/>
        </p:nvSpPr>
        <p:spPr>
          <a:xfrm>
            <a:off x="2543517" y="1929238"/>
            <a:ext cx="572593" cy="338554"/>
          </a:xfrm>
          <a:prstGeom prst="rect">
            <a:avLst/>
          </a:prstGeom>
          <a:noFill/>
        </p:spPr>
        <p:txBody>
          <a:bodyPr wrap="none" rtlCol="0">
            <a:spAutoFit/>
          </a:bodyPr>
          <a:lstStyle/>
          <a:p>
            <a:pPr algn="ctr"/>
            <a:r>
              <a:rPr lang="en-GB" sz="800" b="1" dirty="0">
                <a:solidFill>
                  <a:schemeClr val="accent6">
                    <a:lumMod val="50000"/>
                  </a:schemeClr>
                </a:solidFill>
                <a:effectLst>
                  <a:glow rad="88900">
                    <a:schemeClr val="bg1"/>
                  </a:glow>
                </a:effectLst>
              </a:rPr>
              <a:t>interim</a:t>
            </a:r>
          </a:p>
          <a:p>
            <a:pPr algn="ctr"/>
            <a:r>
              <a:rPr lang="en-GB" sz="800" b="1" dirty="0">
                <a:solidFill>
                  <a:schemeClr val="accent6">
                    <a:lumMod val="50000"/>
                  </a:schemeClr>
                </a:solidFill>
                <a:effectLst>
                  <a:glow rad="88900">
                    <a:schemeClr val="bg1"/>
                  </a:glow>
                </a:effectLst>
              </a:rPr>
              <a:t>feedback</a:t>
            </a:r>
          </a:p>
        </p:txBody>
      </p:sp>
      <p:sp>
        <p:nvSpPr>
          <p:cNvPr id="16" name="TextBox 15">
            <a:extLst>
              <a:ext uri="{FF2B5EF4-FFF2-40B4-BE49-F238E27FC236}">
                <a16:creationId xmlns:a16="http://schemas.microsoft.com/office/drawing/2014/main" id="{6082D17A-FDE3-4FF4-B55B-85A574DB69A1}"/>
              </a:ext>
            </a:extLst>
          </p:cNvPr>
          <p:cNvSpPr txBox="1"/>
          <p:nvPr/>
        </p:nvSpPr>
        <p:spPr>
          <a:xfrm>
            <a:off x="3551310" y="2125751"/>
            <a:ext cx="657552" cy="369332"/>
          </a:xfrm>
          <a:prstGeom prst="rect">
            <a:avLst/>
          </a:prstGeom>
          <a:noFill/>
        </p:spPr>
        <p:txBody>
          <a:bodyPr wrap="none" rtlCol="0">
            <a:spAutoFit/>
          </a:bodyPr>
          <a:lstStyle/>
          <a:p>
            <a:pPr algn="ctr"/>
            <a:r>
              <a:rPr lang="en-GB" sz="900" b="1" dirty="0">
                <a:solidFill>
                  <a:srgbClr val="FFC000"/>
                </a:solidFill>
                <a:effectLst>
                  <a:glow rad="88900">
                    <a:schemeClr val="bg1"/>
                  </a:glow>
                </a:effectLst>
              </a:rPr>
              <a:t>project-</a:t>
            </a:r>
          </a:p>
          <a:p>
            <a:pPr algn="ctr"/>
            <a:r>
              <a:rPr lang="en-GB" sz="900" b="1" dirty="0">
                <a:solidFill>
                  <a:srgbClr val="FFC000"/>
                </a:solidFill>
                <a:effectLst>
                  <a:glow rad="88900">
                    <a:schemeClr val="bg1"/>
                  </a:glow>
                </a:effectLst>
              </a:rPr>
              <a:t>execution</a:t>
            </a:r>
          </a:p>
        </p:txBody>
      </p:sp>
      <p:sp>
        <p:nvSpPr>
          <p:cNvPr id="17" name="TextBox 16">
            <a:extLst>
              <a:ext uri="{FF2B5EF4-FFF2-40B4-BE49-F238E27FC236}">
                <a16:creationId xmlns:a16="http://schemas.microsoft.com/office/drawing/2014/main" id="{7967B474-5FDF-47C4-81F3-EFDD13FD2A0B}"/>
              </a:ext>
            </a:extLst>
          </p:cNvPr>
          <p:cNvSpPr txBox="1"/>
          <p:nvPr/>
        </p:nvSpPr>
        <p:spPr>
          <a:xfrm>
            <a:off x="2575577" y="3112023"/>
            <a:ext cx="554959" cy="400110"/>
          </a:xfrm>
          <a:prstGeom prst="rect">
            <a:avLst/>
          </a:prstGeom>
          <a:noFill/>
        </p:spPr>
        <p:txBody>
          <a:bodyPr wrap="none" rtlCol="0">
            <a:spAutoFit/>
          </a:bodyPr>
          <a:lstStyle/>
          <a:p>
            <a:pPr algn="ctr"/>
            <a:r>
              <a:rPr lang="en-GB" sz="1000" i="1" dirty="0">
                <a:solidFill>
                  <a:srgbClr val="000000"/>
                </a:solidFill>
                <a:effectLst>
                  <a:glow rad="88900">
                    <a:schemeClr val="bg1"/>
                  </a:glow>
                </a:effectLst>
              </a:rPr>
              <a:t>transit</a:t>
            </a:r>
          </a:p>
          <a:p>
            <a:pPr algn="ctr"/>
            <a:r>
              <a:rPr lang="en-GB" sz="1000" i="1" dirty="0">
                <a:solidFill>
                  <a:srgbClr val="000000"/>
                </a:solidFill>
                <a:effectLst>
                  <a:glow rad="88900">
                    <a:schemeClr val="bg1"/>
                  </a:glow>
                </a:effectLst>
              </a:rPr>
              <a:t>to DTU</a:t>
            </a:r>
          </a:p>
        </p:txBody>
      </p:sp>
      <p:sp>
        <p:nvSpPr>
          <p:cNvPr id="18" name="TextBox 17">
            <a:extLst>
              <a:ext uri="{FF2B5EF4-FFF2-40B4-BE49-F238E27FC236}">
                <a16:creationId xmlns:a16="http://schemas.microsoft.com/office/drawing/2014/main" id="{14DC7454-15CB-43B3-9920-E1DB045BA095}"/>
              </a:ext>
            </a:extLst>
          </p:cNvPr>
          <p:cNvSpPr txBox="1"/>
          <p:nvPr/>
        </p:nvSpPr>
        <p:spPr>
          <a:xfrm>
            <a:off x="3188068" y="3889446"/>
            <a:ext cx="726481" cy="230832"/>
          </a:xfrm>
          <a:prstGeom prst="rect">
            <a:avLst/>
          </a:prstGeom>
          <a:noFill/>
        </p:spPr>
        <p:txBody>
          <a:bodyPr wrap="none" rtlCol="0">
            <a:spAutoFit/>
          </a:bodyPr>
          <a:lstStyle/>
          <a:p>
            <a:pPr algn="ctr"/>
            <a:r>
              <a:rPr lang="en-GB" sz="900" b="1" dirty="0">
                <a:solidFill>
                  <a:schemeClr val="accent3">
                    <a:lumMod val="60000"/>
                    <a:lumOff val="40000"/>
                  </a:schemeClr>
                </a:solidFill>
                <a:effectLst>
                  <a:glow rad="88900">
                    <a:schemeClr val="bg1"/>
                  </a:glow>
                </a:effectLst>
              </a:rPr>
              <a:t>finalization</a:t>
            </a:r>
          </a:p>
        </p:txBody>
      </p:sp>
      <p:sp>
        <p:nvSpPr>
          <p:cNvPr id="19" name="TextBox 18">
            <a:extLst>
              <a:ext uri="{FF2B5EF4-FFF2-40B4-BE49-F238E27FC236}">
                <a16:creationId xmlns:a16="http://schemas.microsoft.com/office/drawing/2014/main" id="{6942DBDC-F7F3-4138-A863-5C38EB234BB9}"/>
              </a:ext>
            </a:extLst>
          </p:cNvPr>
          <p:cNvSpPr txBox="1"/>
          <p:nvPr/>
        </p:nvSpPr>
        <p:spPr>
          <a:xfrm>
            <a:off x="4051044" y="3824041"/>
            <a:ext cx="457176" cy="230832"/>
          </a:xfrm>
          <a:prstGeom prst="rect">
            <a:avLst/>
          </a:prstGeom>
          <a:noFill/>
        </p:spPr>
        <p:txBody>
          <a:bodyPr wrap="none" rtlCol="0">
            <a:spAutoFit/>
          </a:bodyPr>
          <a:lstStyle/>
          <a:p>
            <a:pPr algn="ctr"/>
            <a:r>
              <a:rPr lang="en-GB" sz="900" b="1" dirty="0">
                <a:solidFill>
                  <a:schemeClr val="accent1">
                    <a:lumMod val="50000"/>
                  </a:schemeClr>
                </a:solidFill>
                <a:effectLst>
                  <a:glow rad="88900">
                    <a:schemeClr val="bg1"/>
                  </a:glow>
                </a:effectLst>
              </a:rPr>
              <a:t>social</a:t>
            </a:r>
          </a:p>
        </p:txBody>
      </p:sp>
      <p:sp>
        <p:nvSpPr>
          <p:cNvPr id="20" name="TextBox 19">
            <a:extLst>
              <a:ext uri="{FF2B5EF4-FFF2-40B4-BE49-F238E27FC236}">
                <a16:creationId xmlns:a16="http://schemas.microsoft.com/office/drawing/2014/main" id="{88D231A2-1CD7-4628-A52E-25981F4E4DEC}"/>
              </a:ext>
            </a:extLst>
          </p:cNvPr>
          <p:cNvSpPr txBox="1"/>
          <p:nvPr/>
        </p:nvSpPr>
        <p:spPr>
          <a:xfrm>
            <a:off x="3698395" y="2965449"/>
            <a:ext cx="1206361" cy="507831"/>
          </a:xfrm>
          <a:prstGeom prst="rect">
            <a:avLst/>
          </a:prstGeom>
          <a:noFill/>
        </p:spPr>
        <p:txBody>
          <a:bodyPr wrap="square" rtlCol="0">
            <a:spAutoFit/>
          </a:bodyPr>
          <a:lstStyle/>
          <a:p>
            <a:pPr algn="ctr"/>
            <a:endParaRPr lang="en-GB" sz="900" b="1" dirty="0">
              <a:effectLst>
                <a:glow rad="88900">
                  <a:schemeClr val="bg1"/>
                </a:glow>
              </a:effectLst>
            </a:endParaRPr>
          </a:p>
          <a:p>
            <a:pPr algn="ctr"/>
            <a:r>
              <a:rPr lang="en-GB" sz="900" b="1" dirty="0">
                <a:effectLst>
                  <a:glow rad="88900">
                    <a:schemeClr val="bg1"/>
                  </a:glow>
                </a:effectLst>
              </a:rPr>
              <a:t>Assessment (</a:t>
            </a:r>
            <a:r>
              <a:rPr lang="en-GB" sz="900" b="1" dirty="0" err="1">
                <a:effectLst>
                  <a:glow rad="88900">
                    <a:schemeClr val="bg1"/>
                  </a:glow>
                </a:effectLst>
              </a:rPr>
              <a:t>video+presentation</a:t>
            </a:r>
            <a:r>
              <a:rPr lang="en-GB" sz="900" b="1" dirty="0">
                <a:effectLst>
                  <a:glow rad="88900">
                    <a:schemeClr val="bg1"/>
                  </a:glow>
                </a:effectLst>
              </a:rPr>
              <a:t>)</a:t>
            </a:r>
          </a:p>
        </p:txBody>
      </p:sp>
      <p:sp>
        <p:nvSpPr>
          <p:cNvPr id="22" name="TextBox 21">
            <a:extLst>
              <a:ext uri="{FF2B5EF4-FFF2-40B4-BE49-F238E27FC236}">
                <a16:creationId xmlns:a16="http://schemas.microsoft.com/office/drawing/2014/main" id="{978FA0FD-C559-4C8D-81B6-405594D6FCE9}"/>
              </a:ext>
            </a:extLst>
          </p:cNvPr>
          <p:cNvSpPr txBox="1"/>
          <p:nvPr/>
        </p:nvSpPr>
        <p:spPr>
          <a:xfrm>
            <a:off x="847791" y="3452245"/>
            <a:ext cx="1263228" cy="369332"/>
          </a:xfrm>
          <a:prstGeom prst="rect">
            <a:avLst/>
          </a:prstGeom>
          <a:noFill/>
        </p:spPr>
        <p:txBody>
          <a:bodyPr wrap="square" rtlCol="0">
            <a:spAutoFit/>
          </a:bodyPr>
          <a:lstStyle/>
          <a:p>
            <a:pPr algn="ctr"/>
            <a:r>
              <a:rPr lang="en-GB" sz="900" b="1" dirty="0">
                <a:effectLst>
                  <a:glow rad="88900">
                    <a:schemeClr val="bg1"/>
                  </a:glow>
                </a:effectLst>
              </a:rPr>
              <a:t>Assessment 1 </a:t>
            </a:r>
          </a:p>
          <a:p>
            <a:pPr algn="ctr"/>
            <a:r>
              <a:rPr lang="en-GB" sz="900" b="1" dirty="0">
                <a:effectLst>
                  <a:glow rad="88900">
                    <a:schemeClr val="bg1"/>
                  </a:glow>
                </a:effectLst>
              </a:rPr>
              <a:t>(technical quiz)</a:t>
            </a:r>
          </a:p>
        </p:txBody>
      </p:sp>
      <p:sp>
        <p:nvSpPr>
          <p:cNvPr id="23" name="TextBox 22">
            <a:extLst>
              <a:ext uri="{FF2B5EF4-FFF2-40B4-BE49-F238E27FC236}">
                <a16:creationId xmlns:a16="http://schemas.microsoft.com/office/drawing/2014/main" id="{2A1DC5DC-C114-48BB-A899-BA41185256D8}"/>
              </a:ext>
            </a:extLst>
          </p:cNvPr>
          <p:cNvSpPr txBox="1"/>
          <p:nvPr/>
        </p:nvSpPr>
        <p:spPr>
          <a:xfrm>
            <a:off x="2221442" y="4054222"/>
            <a:ext cx="1263228" cy="369332"/>
          </a:xfrm>
          <a:prstGeom prst="rect">
            <a:avLst/>
          </a:prstGeom>
          <a:noFill/>
        </p:spPr>
        <p:txBody>
          <a:bodyPr wrap="square" rtlCol="0">
            <a:spAutoFit/>
          </a:bodyPr>
          <a:lstStyle/>
          <a:p>
            <a:pPr algn="ctr"/>
            <a:r>
              <a:rPr lang="en-GB" sz="900" b="1" dirty="0">
                <a:effectLst>
                  <a:glow rad="88900">
                    <a:schemeClr val="bg1"/>
                  </a:glow>
                </a:effectLst>
              </a:rPr>
              <a:t>Assessment 2 </a:t>
            </a:r>
          </a:p>
          <a:p>
            <a:pPr algn="ctr"/>
            <a:r>
              <a:rPr lang="en-GB" sz="900" b="1" dirty="0">
                <a:effectLst>
                  <a:glow rad="88900">
                    <a:schemeClr val="bg1"/>
                  </a:glow>
                </a:effectLst>
              </a:rPr>
              <a:t>(management report )</a:t>
            </a:r>
          </a:p>
        </p:txBody>
      </p:sp>
      <p:sp>
        <p:nvSpPr>
          <p:cNvPr id="30" name="TextBox 29">
            <a:extLst>
              <a:ext uri="{FF2B5EF4-FFF2-40B4-BE49-F238E27FC236}">
                <a16:creationId xmlns:a16="http://schemas.microsoft.com/office/drawing/2014/main" id="{79720376-63E4-4EE8-ADED-C05462149697}"/>
              </a:ext>
            </a:extLst>
          </p:cNvPr>
          <p:cNvSpPr txBox="1"/>
          <p:nvPr/>
        </p:nvSpPr>
        <p:spPr>
          <a:xfrm>
            <a:off x="3279676" y="3127365"/>
            <a:ext cx="587019" cy="369332"/>
          </a:xfrm>
          <a:prstGeom prst="rect">
            <a:avLst/>
          </a:prstGeom>
          <a:noFill/>
        </p:spPr>
        <p:txBody>
          <a:bodyPr wrap="none" rtlCol="0">
            <a:spAutoFit/>
          </a:bodyPr>
          <a:lstStyle/>
          <a:p>
            <a:pPr algn="ctr"/>
            <a:r>
              <a:rPr lang="en-GB" sz="900" b="1" dirty="0">
                <a:solidFill>
                  <a:schemeClr val="accent5">
                    <a:lumMod val="60000"/>
                    <a:lumOff val="40000"/>
                  </a:schemeClr>
                </a:solidFill>
                <a:effectLst>
                  <a:glow rad="88900">
                    <a:schemeClr val="bg1"/>
                  </a:glow>
                </a:effectLst>
              </a:rPr>
              <a:t>lectures</a:t>
            </a:r>
          </a:p>
          <a:p>
            <a:pPr algn="ctr"/>
            <a:r>
              <a:rPr lang="en-GB" sz="900" b="1" dirty="0">
                <a:solidFill>
                  <a:schemeClr val="accent5">
                    <a:lumMod val="60000"/>
                    <a:lumOff val="40000"/>
                  </a:schemeClr>
                </a:solidFill>
                <a:effectLst>
                  <a:glow rad="88900">
                    <a:schemeClr val="bg1"/>
                  </a:glow>
                </a:effectLst>
              </a:rPr>
              <a:t>(live)</a:t>
            </a:r>
          </a:p>
        </p:txBody>
      </p:sp>
      <p:sp>
        <p:nvSpPr>
          <p:cNvPr id="31" name="TextBox 30">
            <a:extLst>
              <a:ext uri="{FF2B5EF4-FFF2-40B4-BE49-F238E27FC236}">
                <a16:creationId xmlns:a16="http://schemas.microsoft.com/office/drawing/2014/main" id="{116A1CAE-3764-4155-983D-B9E249E2A40E}"/>
              </a:ext>
            </a:extLst>
          </p:cNvPr>
          <p:cNvSpPr txBox="1"/>
          <p:nvPr/>
        </p:nvSpPr>
        <p:spPr>
          <a:xfrm>
            <a:off x="5346827" y="1967639"/>
            <a:ext cx="623889" cy="230832"/>
          </a:xfrm>
          <a:prstGeom prst="rect">
            <a:avLst/>
          </a:prstGeom>
          <a:noFill/>
        </p:spPr>
        <p:txBody>
          <a:bodyPr wrap="none" rtlCol="0">
            <a:spAutoFit/>
          </a:bodyPr>
          <a:lstStyle/>
          <a:p>
            <a:pPr algn="ctr"/>
            <a:r>
              <a:rPr lang="en-GB" sz="900" b="1" dirty="0">
                <a:solidFill>
                  <a:schemeClr val="accent4">
                    <a:lumMod val="50000"/>
                  </a:schemeClr>
                </a:solidFill>
                <a:effectLst>
                  <a:glow rad="88900">
                    <a:schemeClr val="bg1"/>
                  </a:glow>
                </a:effectLst>
              </a:rPr>
              <a:t>feedback</a:t>
            </a:r>
          </a:p>
        </p:txBody>
      </p:sp>
    </p:spTree>
    <p:extLst>
      <p:ext uri="{BB962C8B-B14F-4D97-AF65-F5344CB8AC3E}">
        <p14:creationId xmlns:p14="http://schemas.microsoft.com/office/powerpoint/2010/main" val="133385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 Kick-off programme</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15</a:t>
            </a:fld>
            <a:endParaRPr lang="en-GB" dirty="0"/>
          </a:p>
        </p:txBody>
      </p:sp>
      <p:graphicFrame>
        <p:nvGraphicFramePr>
          <p:cNvPr id="5" name="Table 4">
            <a:extLst>
              <a:ext uri="{FF2B5EF4-FFF2-40B4-BE49-F238E27FC236}">
                <a16:creationId xmlns:a16="http://schemas.microsoft.com/office/drawing/2014/main" id="{BC5F9F9A-9421-4ACF-A348-4C7A21308BC6}"/>
              </a:ext>
            </a:extLst>
          </p:cNvPr>
          <p:cNvGraphicFramePr>
            <a:graphicFrameLocks noGrp="1"/>
          </p:cNvGraphicFramePr>
          <p:nvPr>
            <p:extLst>
              <p:ext uri="{D42A27DB-BD31-4B8C-83A1-F6EECF244321}">
                <p14:modId xmlns:p14="http://schemas.microsoft.com/office/powerpoint/2010/main" val="2287927431"/>
              </p:ext>
            </p:extLst>
          </p:nvPr>
        </p:nvGraphicFramePr>
        <p:xfrm>
          <a:off x="665155" y="4281659"/>
          <a:ext cx="6873278" cy="183290"/>
        </p:xfrm>
        <a:graphic>
          <a:graphicData uri="http://schemas.openxmlformats.org/drawingml/2006/table">
            <a:tbl>
              <a:tblPr firstRow="1" firstCol="1" bandRow="1"/>
              <a:tblGrid>
                <a:gridCol w="2811171">
                  <a:extLst>
                    <a:ext uri="{9D8B030D-6E8A-4147-A177-3AD203B41FA5}">
                      <a16:colId xmlns:a16="http://schemas.microsoft.com/office/drawing/2014/main" val="1911722741"/>
                    </a:ext>
                  </a:extLst>
                </a:gridCol>
                <a:gridCol w="4062107">
                  <a:extLst>
                    <a:ext uri="{9D8B030D-6E8A-4147-A177-3AD203B41FA5}">
                      <a16:colId xmlns:a16="http://schemas.microsoft.com/office/drawing/2014/main" val="3611491118"/>
                    </a:ext>
                  </a:extLst>
                </a:gridCol>
              </a:tblGrid>
              <a:tr h="183290">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did you like about this course/project?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Course structure and management;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924054"/>
                  </a:ext>
                </a:extLst>
              </a:tr>
            </a:tbl>
          </a:graphicData>
        </a:graphic>
      </p:graphicFrame>
      <p:pic>
        <p:nvPicPr>
          <p:cNvPr id="10" name="Picture 9">
            <a:extLst>
              <a:ext uri="{FF2B5EF4-FFF2-40B4-BE49-F238E27FC236}">
                <a16:creationId xmlns:a16="http://schemas.microsoft.com/office/drawing/2014/main" id="{FFD2F10F-E867-40B5-B147-55B8591C2408}"/>
              </a:ext>
            </a:extLst>
          </p:cNvPr>
          <p:cNvPicPr>
            <a:picLocks noChangeAspect="1"/>
          </p:cNvPicPr>
          <p:nvPr/>
        </p:nvPicPr>
        <p:blipFill>
          <a:blip r:embed="rId2"/>
          <a:stretch>
            <a:fillRect/>
          </a:stretch>
        </p:blipFill>
        <p:spPr>
          <a:xfrm>
            <a:off x="1114426" y="977900"/>
            <a:ext cx="2003663" cy="3036494"/>
          </a:xfrm>
          <a:prstGeom prst="rect">
            <a:avLst/>
          </a:prstGeom>
        </p:spPr>
      </p:pic>
      <p:pic>
        <p:nvPicPr>
          <p:cNvPr id="26" name="Picture 25">
            <a:extLst>
              <a:ext uri="{FF2B5EF4-FFF2-40B4-BE49-F238E27FC236}">
                <a16:creationId xmlns:a16="http://schemas.microsoft.com/office/drawing/2014/main" id="{8E6F270C-25BA-4269-A75F-A18657D62937}"/>
              </a:ext>
            </a:extLst>
          </p:cNvPr>
          <p:cNvPicPr>
            <a:picLocks noChangeAspect="1"/>
          </p:cNvPicPr>
          <p:nvPr/>
        </p:nvPicPr>
        <p:blipFill rotWithShape="1">
          <a:blip r:embed="rId3"/>
          <a:srcRect l="58983" t="8078" b="8745"/>
          <a:stretch/>
        </p:blipFill>
        <p:spPr>
          <a:xfrm>
            <a:off x="3857729" y="1426585"/>
            <a:ext cx="3750554" cy="2139124"/>
          </a:xfrm>
          <a:prstGeom prst="rect">
            <a:avLst/>
          </a:prstGeom>
        </p:spPr>
      </p:pic>
    </p:spTree>
    <p:extLst>
      <p:ext uri="{BB962C8B-B14F-4D97-AF65-F5344CB8AC3E}">
        <p14:creationId xmlns:p14="http://schemas.microsoft.com/office/powerpoint/2010/main" val="107270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 Lectures</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16</a:t>
            </a:fld>
            <a:endParaRPr lang="en-GB" dirty="0"/>
          </a:p>
        </p:txBody>
      </p:sp>
      <p:graphicFrame>
        <p:nvGraphicFramePr>
          <p:cNvPr id="5" name="Table 4">
            <a:extLst>
              <a:ext uri="{FF2B5EF4-FFF2-40B4-BE49-F238E27FC236}">
                <a16:creationId xmlns:a16="http://schemas.microsoft.com/office/drawing/2014/main" id="{6230C24A-273D-4EA6-B6A3-7F9C9228C05E}"/>
              </a:ext>
            </a:extLst>
          </p:cNvPr>
          <p:cNvGraphicFramePr>
            <a:graphicFrameLocks noGrp="1"/>
          </p:cNvGraphicFramePr>
          <p:nvPr>
            <p:extLst>
              <p:ext uri="{D42A27DB-BD31-4B8C-83A1-F6EECF244321}">
                <p14:modId xmlns:p14="http://schemas.microsoft.com/office/powerpoint/2010/main" val="144537995"/>
              </p:ext>
            </p:extLst>
          </p:nvPr>
        </p:nvGraphicFramePr>
        <p:xfrm>
          <a:off x="608144" y="815012"/>
          <a:ext cx="6064112" cy="971169"/>
        </p:xfrm>
        <a:graphic>
          <a:graphicData uri="http://schemas.openxmlformats.org/drawingml/2006/table">
            <a:tbl>
              <a:tblPr firstRow="1" firstCol="1" bandRow="1"/>
              <a:tblGrid>
                <a:gridCol w="5338845">
                  <a:extLst>
                    <a:ext uri="{9D8B030D-6E8A-4147-A177-3AD203B41FA5}">
                      <a16:colId xmlns:a16="http://schemas.microsoft.com/office/drawing/2014/main" val="730413040"/>
                    </a:ext>
                  </a:extLst>
                </a:gridCol>
                <a:gridCol w="725267">
                  <a:extLst>
                    <a:ext uri="{9D8B030D-6E8A-4147-A177-3AD203B41FA5}">
                      <a16:colId xmlns:a16="http://schemas.microsoft.com/office/drawing/2014/main" val="3439370262"/>
                    </a:ext>
                  </a:extLst>
                </a:gridCol>
              </a:tblGrid>
              <a:tr h="0">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How difficult was it for you to understand the content of the lectures?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understood most lectures and learned some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understood most lectures but learned only little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struggled to understand some lectures but learned some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struggled to understand some lectures and learned only little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missed most lectures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22.2%</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22.2%</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55.6%</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258143"/>
                  </a:ext>
                </a:extLst>
              </a:tr>
            </a:tbl>
          </a:graphicData>
        </a:graphic>
      </p:graphicFrame>
      <p:graphicFrame>
        <p:nvGraphicFramePr>
          <p:cNvPr id="6" name="Table 5">
            <a:extLst>
              <a:ext uri="{FF2B5EF4-FFF2-40B4-BE49-F238E27FC236}">
                <a16:creationId xmlns:a16="http://schemas.microsoft.com/office/drawing/2014/main" id="{1285EECC-CF5D-4511-A8A1-300FCACE17CE}"/>
              </a:ext>
            </a:extLst>
          </p:cNvPr>
          <p:cNvGraphicFramePr>
            <a:graphicFrameLocks noGrp="1"/>
          </p:cNvGraphicFramePr>
          <p:nvPr>
            <p:extLst>
              <p:ext uri="{D42A27DB-BD31-4B8C-83A1-F6EECF244321}">
                <p14:modId xmlns:p14="http://schemas.microsoft.com/office/powerpoint/2010/main" val="3192634601"/>
              </p:ext>
            </p:extLst>
          </p:nvPr>
        </p:nvGraphicFramePr>
        <p:xfrm>
          <a:off x="608144" y="1838391"/>
          <a:ext cx="7827933" cy="2377313"/>
        </p:xfrm>
        <a:graphic>
          <a:graphicData uri="http://schemas.openxmlformats.org/drawingml/2006/table">
            <a:tbl>
              <a:tblPr firstRow="1" firstCol="1" bandRow="1"/>
              <a:tblGrid>
                <a:gridCol w="2761863">
                  <a:extLst>
                    <a:ext uri="{9D8B030D-6E8A-4147-A177-3AD203B41FA5}">
                      <a16:colId xmlns:a16="http://schemas.microsoft.com/office/drawing/2014/main" val="1091497246"/>
                    </a:ext>
                  </a:extLst>
                </a:gridCol>
                <a:gridCol w="5066070">
                  <a:extLst>
                    <a:ext uri="{9D8B030D-6E8A-4147-A177-3AD203B41FA5}">
                      <a16:colId xmlns:a16="http://schemas.microsoft.com/office/drawing/2014/main" val="3038720308"/>
                    </a:ext>
                  </a:extLst>
                </a:gridCol>
              </a:tblGrid>
              <a:tr h="641538">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would you like to improve in this course/project?</a:t>
                      </a:r>
                    </a:p>
                    <a:p>
                      <a:pPr>
                        <a:lnSpc>
                          <a:spcPct val="107000"/>
                        </a:lnSpc>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800"/>
                        </a:spcAft>
                        <a:buClrTx/>
                        <a:buSzTx/>
                        <a:buFontTx/>
                        <a:buNone/>
                        <a:tabLst/>
                        <a:defRPr/>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additional comments</a:t>
                      </a: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Missing connection lectures and 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discussions after the lectures or team debates;</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Guest lectures did not always fit the rest of the course. Perhaps add suggested reading for guest lectures.</a:t>
                      </a:r>
                    </a:p>
                    <a:p>
                      <a:pPr marL="342900" lvl="0" indent="-342900">
                        <a:lnSpc>
                          <a:spcPct val="107000"/>
                        </a:lnSpc>
                        <a:spcAft>
                          <a:spcPts val="0"/>
                        </a:spcAft>
                        <a:buFont typeface="Calibri" panose="020F0502020204030204" pitchFamily="34" charset="0"/>
                        <a:buChar char="-"/>
                      </a:pPr>
                      <a:r>
                        <a:rPr lang="de-DE" sz="1000" dirty="0" err="1">
                          <a:effectLst/>
                          <a:latin typeface="Calibri" panose="020F0502020204030204" pitchFamily="34" charset="0"/>
                          <a:ea typeface="Calibri" panose="020F0502020204030204" pitchFamily="34" charset="0"/>
                          <a:cs typeface="Times New Roman" panose="02020603050405020304" pitchFamily="18" charset="0"/>
                        </a:rPr>
                        <a:t>more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lectures</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from</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industry</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UN-DTU partnership for possible presentations </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Lectures were separate from all other things in the course</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If the point is to experience those lectures are difficult, the point can be made in 1 or 2 mornings.</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It would be nice to have lectures that explicitly contribute to the CBL challenges</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Nice to put lectures in framework / context</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If the point is to get an overview of technologies, the lectures has to change.</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Many lectures familiar to the students (in particular TU/e SET students</a:t>
                      </a:r>
                    </a:p>
                    <a:p>
                      <a:pPr marL="342900" lvl="0" indent="-342900">
                        <a:lnSpc>
                          <a:spcPct val="107000"/>
                        </a:lnSpc>
                        <a:spcAft>
                          <a:spcPts val="0"/>
                        </a:spcAft>
                        <a:buFont typeface="Calibri" panose="020F0502020204030204" pitchFamily="34" charset="0"/>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Breaks in between lectures</a:t>
                      </a: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81589"/>
                  </a:ext>
                </a:extLst>
              </a:tr>
            </a:tbl>
          </a:graphicData>
        </a:graphic>
      </p:graphicFrame>
      <p:pic>
        <p:nvPicPr>
          <p:cNvPr id="8" name="Picture 7">
            <a:extLst>
              <a:ext uri="{FF2B5EF4-FFF2-40B4-BE49-F238E27FC236}">
                <a16:creationId xmlns:a16="http://schemas.microsoft.com/office/drawing/2014/main" id="{6FD97A0F-555D-4F05-A1FC-6407A6F9C04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076819" y="815012"/>
            <a:ext cx="1281250" cy="964647"/>
          </a:xfrm>
          <a:prstGeom prst="rect">
            <a:avLst/>
          </a:prstGeom>
        </p:spPr>
      </p:pic>
    </p:spTree>
    <p:extLst>
      <p:ext uri="{BB962C8B-B14F-4D97-AF65-F5344CB8AC3E}">
        <p14:creationId xmlns:p14="http://schemas.microsoft.com/office/powerpoint/2010/main" val="24573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 Lectures</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17</a:t>
            </a:fld>
            <a:endParaRPr lang="en-GB" dirty="0"/>
          </a:p>
        </p:txBody>
      </p:sp>
      <p:graphicFrame>
        <p:nvGraphicFramePr>
          <p:cNvPr id="5" name="Table 4">
            <a:extLst>
              <a:ext uri="{FF2B5EF4-FFF2-40B4-BE49-F238E27FC236}">
                <a16:creationId xmlns:a16="http://schemas.microsoft.com/office/drawing/2014/main" id="{6230C24A-273D-4EA6-B6A3-7F9C9228C05E}"/>
              </a:ext>
            </a:extLst>
          </p:cNvPr>
          <p:cNvGraphicFramePr>
            <a:graphicFrameLocks noGrp="1"/>
          </p:cNvGraphicFramePr>
          <p:nvPr/>
        </p:nvGraphicFramePr>
        <p:xfrm>
          <a:off x="608144" y="815012"/>
          <a:ext cx="6064112" cy="971169"/>
        </p:xfrm>
        <a:graphic>
          <a:graphicData uri="http://schemas.openxmlformats.org/drawingml/2006/table">
            <a:tbl>
              <a:tblPr firstRow="1" firstCol="1" bandRow="1"/>
              <a:tblGrid>
                <a:gridCol w="5338845">
                  <a:extLst>
                    <a:ext uri="{9D8B030D-6E8A-4147-A177-3AD203B41FA5}">
                      <a16:colId xmlns:a16="http://schemas.microsoft.com/office/drawing/2014/main" val="730413040"/>
                    </a:ext>
                  </a:extLst>
                </a:gridCol>
                <a:gridCol w="725267">
                  <a:extLst>
                    <a:ext uri="{9D8B030D-6E8A-4147-A177-3AD203B41FA5}">
                      <a16:colId xmlns:a16="http://schemas.microsoft.com/office/drawing/2014/main" val="3439370262"/>
                    </a:ext>
                  </a:extLst>
                </a:gridCol>
              </a:tblGrid>
              <a:tr h="0">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How difficult was it for you to understand the content of the lectures?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understood most lectures and learned some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understood most lectures but learned only little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struggled to understand some lectures but learned some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struggled to understand some lectures and learned only little new insights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 missed most lectures</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22.2%</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22.2%</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55.6%</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258143"/>
                  </a:ext>
                </a:extLst>
              </a:tr>
            </a:tbl>
          </a:graphicData>
        </a:graphic>
      </p:graphicFrame>
      <p:pic>
        <p:nvPicPr>
          <p:cNvPr id="8" name="Picture 7">
            <a:extLst>
              <a:ext uri="{FF2B5EF4-FFF2-40B4-BE49-F238E27FC236}">
                <a16:creationId xmlns:a16="http://schemas.microsoft.com/office/drawing/2014/main" id="{6FD97A0F-555D-4F05-A1FC-6407A6F9C04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076819" y="815012"/>
            <a:ext cx="1359258" cy="1023379"/>
          </a:xfrm>
          <a:prstGeom prst="rect">
            <a:avLst/>
          </a:prstGeom>
        </p:spPr>
      </p:pic>
      <p:graphicFrame>
        <p:nvGraphicFramePr>
          <p:cNvPr id="10" name="Table 9">
            <a:extLst>
              <a:ext uri="{FF2B5EF4-FFF2-40B4-BE49-F238E27FC236}">
                <a16:creationId xmlns:a16="http://schemas.microsoft.com/office/drawing/2014/main" id="{5D057D70-DB7E-4EEC-B3D0-EF739C5D523D}"/>
              </a:ext>
            </a:extLst>
          </p:cNvPr>
          <p:cNvGraphicFramePr>
            <a:graphicFrameLocks noGrp="1"/>
          </p:cNvGraphicFramePr>
          <p:nvPr>
            <p:extLst>
              <p:ext uri="{D42A27DB-BD31-4B8C-83A1-F6EECF244321}">
                <p14:modId xmlns:p14="http://schemas.microsoft.com/office/powerpoint/2010/main" val="2936447026"/>
              </p:ext>
            </p:extLst>
          </p:nvPr>
        </p:nvGraphicFramePr>
        <p:xfrm>
          <a:off x="658033" y="1992313"/>
          <a:ext cx="7827933" cy="1675511"/>
        </p:xfrm>
        <a:graphic>
          <a:graphicData uri="http://schemas.openxmlformats.org/drawingml/2006/table">
            <a:tbl>
              <a:tblPr firstRow="1" firstCol="1" bandRow="1"/>
              <a:tblGrid>
                <a:gridCol w="2761863">
                  <a:extLst>
                    <a:ext uri="{9D8B030D-6E8A-4147-A177-3AD203B41FA5}">
                      <a16:colId xmlns:a16="http://schemas.microsoft.com/office/drawing/2014/main" val="644580870"/>
                    </a:ext>
                  </a:extLst>
                </a:gridCol>
                <a:gridCol w="5066070">
                  <a:extLst>
                    <a:ext uri="{9D8B030D-6E8A-4147-A177-3AD203B41FA5}">
                      <a16:colId xmlns:a16="http://schemas.microsoft.com/office/drawing/2014/main" val="2778932687"/>
                    </a:ext>
                  </a:extLst>
                </a:gridCol>
              </a:tblGrid>
              <a:tr h="402491">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did you like about this course/project?</a:t>
                      </a:r>
                    </a:p>
                    <a:p>
                      <a:pPr>
                        <a:lnSpc>
                          <a:spcPct val="107000"/>
                        </a:lnSpc>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Would you prefer the alteration of the lectures to adjust for the CBL project? Or would you prefer to have a clear split? </a:t>
                      </a:r>
                    </a:p>
                    <a:p>
                      <a:pPr>
                        <a:lnSpc>
                          <a:spcPct val="107000"/>
                        </a:lnSpc>
                        <a:spcAft>
                          <a:spcPts val="800"/>
                        </a:spcAft>
                      </a:pPr>
                      <a:endPar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Broad spectrum of lectures;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Interesting and relevant research topics;</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two different components (symposium and 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Very good up to date lectures from top researchers.</a:t>
                      </a:r>
                    </a:p>
                    <a:p>
                      <a:pPr marL="342900" lvl="0" indent="-342900">
                        <a:lnSpc>
                          <a:spcPct val="107000"/>
                        </a:lnSpc>
                        <a:spcAft>
                          <a:spcPts val="800"/>
                        </a:spcAft>
                        <a:buFont typeface="Calibri" panose="020F0502020204030204" pitchFamily="34" charset="0"/>
                        <a:buChar char="-"/>
                      </a:pP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Rather a clear split</a:t>
                      </a: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146297"/>
                  </a:ext>
                </a:extLst>
              </a:tr>
            </a:tbl>
          </a:graphicData>
        </a:graphic>
      </p:graphicFrame>
    </p:spTree>
    <p:extLst>
      <p:ext uri="{BB962C8B-B14F-4D97-AF65-F5344CB8AC3E}">
        <p14:creationId xmlns:p14="http://schemas.microsoft.com/office/powerpoint/2010/main" val="308782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 CBL-project</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18</a:t>
            </a:fld>
            <a:endParaRPr lang="en-GB" dirty="0"/>
          </a:p>
        </p:txBody>
      </p:sp>
      <p:pic>
        <p:nvPicPr>
          <p:cNvPr id="9" name="Picture 8">
            <a:extLst>
              <a:ext uri="{FF2B5EF4-FFF2-40B4-BE49-F238E27FC236}">
                <a16:creationId xmlns:a16="http://schemas.microsoft.com/office/drawing/2014/main" id="{EDB67FC6-A47D-4633-82B7-D89C5C4C6D5D}"/>
              </a:ext>
            </a:extLst>
          </p:cNvPr>
          <p:cNvPicPr>
            <a:picLocks noChangeAspect="1"/>
          </p:cNvPicPr>
          <p:nvPr/>
        </p:nvPicPr>
        <p:blipFill rotWithShape="1">
          <a:blip r:embed="rId2"/>
          <a:srcRect l="15164" t="5758" r="11557" b="11764"/>
          <a:stretch/>
        </p:blipFill>
        <p:spPr>
          <a:xfrm>
            <a:off x="1046798" y="876950"/>
            <a:ext cx="7177403" cy="3582623"/>
          </a:xfrm>
          <a:prstGeom prst="rect">
            <a:avLst/>
          </a:prstGeom>
        </p:spPr>
      </p:pic>
    </p:spTree>
    <p:extLst>
      <p:ext uri="{BB962C8B-B14F-4D97-AF65-F5344CB8AC3E}">
        <p14:creationId xmlns:p14="http://schemas.microsoft.com/office/powerpoint/2010/main" val="177895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 CBL-project</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19</a:t>
            </a:fld>
            <a:endParaRPr lang="en-GB" dirty="0"/>
          </a:p>
        </p:txBody>
      </p:sp>
      <p:graphicFrame>
        <p:nvGraphicFramePr>
          <p:cNvPr id="6" name="Table 5">
            <a:extLst>
              <a:ext uri="{FF2B5EF4-FFF2-40B4-BE49-F238E27FC236}">
                <a16:creationId xmlns:a16="http://schemas.microsoft.com/office/drawing/2014/main" id="{79B96F64-F555-4F14-A853-F41E44741E35}"/>
              </a:ext>
            </a:extLst>
          </p:cNvPr>
          <p:cNvGraphicFramePr>
            <a:graphicFrameLocks noGrp="1"/>
          </p:cNvGraphicFramePr>
          <p:nvPr>
            <p:extLst>
              <p:ext uri="{D42A27DB-BD31-4B8C-83A1-F6EECF244321}">
                <p14:modId xmlns:p14="http://schemas.microsoft.com/office/powerpoint/2010/main" val="2720222366"/>
              </p:ext>
            </p:extLst>
          </p:nvPr>
        </p:nvGraphicFramePr>
        <p:xfrm>
          <a:off x="656768" y="942343"/>
          <a:ext cx="6064112" cy="318897"/>
        </p:xfrm>
        <a:graphic>
          <a:graphicData uri="http://schemas.openxmlformats.org/drawingml/2006/table">
            <a:tbl>
              <a:tblPr firstRow="1" firstCol="1" bandRow="1"/>
              <a:tblGrid>
                <a:gridCol w="5338845">
                  <a:extLst>
                    <a:ext uri="{9D8B030D-6E8A-4147-A177-3AD203B41FA5}">
                      <a16:colId xmlns:a16="http://schemas.microsoft.com/office/drawing/2014/main" val="961552331"/>
                    </a:ext>
                  </a:extLst>
                </a:gridCol>
                <a:gridCol w="725267">
                  <a:extLst>
                    <a:ext uri="{9D8B030D-6E8A-4147-A177-3AD203B41FA5}">
                      <a16:colId xmlns:a16="http://schemas.microsoft.com/office/drawing/2014/main" val="3312937416"/>
                    </a:ext>
                  </a:extLst>
                </a:gridCol>
              </a:tblGrid>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How much did the CBL-project contribute to achieving the goals of this project? (1= the CBL component was unnecessary; 5= the CBL component was essential)</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 (0.4)</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933092241"/>
                  </a:ext>
                </a:extLst>
              </a:tr>
            </a:tbl>
          </a:graphicData>
        </a:graphic>
      </p:graphicFrame>
      <p:graphicFrame>
        <p:nvGraphicFramePr>
          <p:cNvPr id="7" name="Table 6">
            <a:extLst>
              <a:ext uri="{FF2B5EF4-FFF2-40B4-BE49-F238E27FC236}">
                <a16:creationId xmlns:a16="http://schemas.microsoft.com/office/drawing/2014/main" id="{9336C46B-E183-4809-A8BD-054A4B021626}"/>
              </a:ext>
            </a:extLst>
          </p:cNvPr>
          <p:cNvGraphicFramePr>
            <a:graphicFrameLocks noGrp="1"/>
          </p:cNvGraphicFramePr>
          <p:nvPr>
            <p:extLst>
              <p:ext uri="{D42A27DB-BD31-4B8C-83A1-F6EECF244321}">
                <p14:modId xmlns:p14="http://schemas.microsoft.com/office/powerpoint/2010/main" val="2267966378"/>
              </p:ext>
            </p:extLst>
          </p:nvPr>
        </p:nvGraphicFramePr>
        <p:xfrm>
          <a:off x="656768" y="3504660"/>
          <a:ext cx="6873278" cy="893381"/>
        </p:xfrm>
        <a:graphic>
          <a:graphicData uri="http://schemas.openxmlformats.org/drawingml/2006/table">
            <a:tbl>
              <a:tblPr firstRow="1" firstCol="1" bandRow="1"/>
              <a:tblGrid>
                <a:gridCol w="2811171">
                  <a:extLst>
                    <a:ext uri="{9D8B030D-6E8A-4147-A177-3AD203B41FA5}">
                      <a16:colId xmlns:a16="http://schemas.microsoft.com/office/drawing/2014/main" val="1091497246"/>
                    </a:ext>
                  </a:extLst>
                </a:gridCol>
                <a:gridCol w="4062107">
                  <a:extLst>
                    <a:ext uri="{9D8B030D-6E8A-4147-A177-3AD203B41FA5}">
                      <a16:colId xmlns:a16="http://schemas.microsoft.com/office/drawing/2014/main" val="3038720308"/>
                    </a:ext>
                  </a:extLst>
                </a:gridCol>
              </a:tblGrid>
              <a:tr h="535669">
                <a:tc>
                  <a:txBody>
                    <a:bodyPr/>
                    <a:lstStyle/>
                    <a:p>
                      <a:pP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did you like about this course/project?</a:t>
                      </a:r>
                      <a:endParaRPr lang="en-NL" sz="100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two different components (symposium and 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freedom in the 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Choosing your subject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688255"/>
                  </a:ext>
                </a:extLst>
              </a:tr>
              <a:tr h="357712">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would you like to improve in this course/project?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Missing connection lectures and 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More involvement with other group projects;.</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81589"/>
                  </a:ext>
                </a:extLst>
              </a:tr>
            </a:tbl>
          </a:graphicData>
        </a:graphic>
      </p:graphicFrame>
      <p:pic>
        <p:nvPicPr>
          <p:cNvPr id="8" name="Picture 7">
            <a:extLst>
              <a:ext uri="{FF2B5EF4-FFF2-40B4-BE49-F238E27FC236}">
                <a16:creationId xmlns:a16="http://schemas.microsoft.com/office/drawing/2014/main" id="{A85785F2-84F1-4F6E-874D-1F33E0171398}"/>
              </a:ext>
            </a:extLst>
          </p:cNvPr>
          <p:cNvPicPr>
            <a:picLocks noChangeAspect="1"/>
          </p:cNvPicPr>
          <p:nvPr/>
        </p:nvPicPr>
        <p:blipFill>
          <a:blip r:embed="rId2"/>
          <a:stretch>
            <a:fillRect/>
          </a:stretch>
        </p:blipFill>
        <p:spPr>
          <a:xfrm>
            <a:off x="2202004" y="1638840"/>
            <a:ext cx="4054191" cy="1676545"/>
          </a:xfrm>
          <a:prstGeom prst="rect">
            <a:avLst/>
          </a:prstGeom>
        </p:spPr>
      </p:pic>
    </p:spTree>
    <p:extLst>
      <p:ext uri="{BB962C8B-B14F-4D97-AF65-F5344CB8AC3E}">
        <p14:creationId xmlns:p14="http://schemas.microsoft.com/office/powerpoint/2010/main" val="360334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GB" dirty="0"/>
              <a:t>MSSSET</a:t>
            </a:r>
          </a:p>
        </p:txBody>
      </p:sp>
      <p:sp>
        <p:nvSpPr>
          <p:cNvPr id="4" name="Tijdelijke aanduiding voor dianummer 3"/>
          <p:cNvSpPr>
            <a:spLocks noGrp="1"/>
          </p:cNvSpPr>
          <p:nvPr>
            <p:ph type="sldNum" sz="quarter" idx="12"/>
          </p:nvPr>
        </p:nvSpPr>
        <p:spPr/>
        <p:txBody>
          <a:bodyPr/>
          <a:lstStyle/>
          <a:p>
            <a:fld id="{C194BDB0-F4EA-4DD6-8281-CCE2440D0CE0}" type="slidenum">
              <a:rPr lang="en-GB" smtClean="0"/>
              <a:pPr/>
              <a:t>2</a:t>
            </a:fld>
            <a:endParaRPr lang="en-GB" dirty="0"/>
          </a:p>
        </p:txBody>
      </p:sp>
      <p:pic>
        <p:nvPicPr>
          <p:cNvPr id="8" name="Picture 7">
            <a:extLst>
              <a:ext uri="{FF2B5EF4-FFF2-40B4-BE49-F238E27FC236}">
                <a16:creationId xmlns:a16="http://schemas.microsoft.com/office/drawing/2014/main" id="{1FC0F1BE-8972-4823-8A01-36C1C75F3E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426" y="392466"/>
            <a:ext cx="1105691" cy="1199310"/>
          </a:xfrm>
          <a:prstGeom prst="rect">
            <a:avLst/>
          </a:prstGeom>
          <a:noFill/>
          <a:ln>
            <a:noFill/>
          </a:ln>
        </p:spPr>
      </p:pic>
      <p:pic>
        <p:nvPicPr>
          <p:cNvPr id="4099" name="Picture 2">
            <a:extLst>
              <a:ext uri="{FF2B5EF4-FFF2-40B4-BE49-F238E27FC236}">
                <a16:creationId xmlns:a16="http://schemas.microsoft.com/office/drawing/2014/main" id="{D03DA12A-3C6C-4B9B-8A33-3074840997B5}"/>
              </a:ext>
            </a:extLst>
          </p:cNvPr>
          <p:cNvPicPr>
            <a:picLocks noChangeAspect="1" noChangeArrowheads="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7168353" y="670030"/>
            <a:ext cx="453973" cy="6571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AA18DA1F-07D1-4774-8192-74C0D14B974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5">
            <a:extLst>
              <a:ext uri="{FF2B5EF4-FFF2-40B4-BE49-F238E27FC236}">
                <a16:creationId xmlns:a16="http://schemas.microsoft.com/office/drawing/2014/main" id="{27EA0F5B-B281-4288-ABC6-D11D83DF963D}"/>
              </a:ext>
            </a:extLst>
          </p:cNvPr>
          <p:cNvSpPr>
            <a:spLocks noChangeArrowheads="1"/>
          </p:cNvSpPr>
          <p:nvPr/>
        </p:nvSpPr>
        <p:spPr bwMode="auto">
          <a:xfrm>
            <a:off x="3105124" y="574174"/>
            <a:ext cx="2933752"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 transition – </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path towards net zero</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International MSc summer school 2021</a:t>
            </a: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FC256C77-9400-4608-AEE3-8268C6EE6896}"/>
              </a:ext>
            </a:extLst>
          </p:cNvPr>
          <p:cNvSpPr>
            <a:spLocks noChangeArrowheads="1"/>
          </p:cNvSpPr>
          <p:nvPr/>
        </p:nvSpPr>
        <p:spPr bwMode="auto">
          <a:xfrm>
            <a:off x="622064" y="1571137"/>
            <a:ext cx="7899872" cy="24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Eindhoven University of Technology &amp; Technical University of Denmark</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continuous growth in energy demands is putting ever more stress on climate and environment. In line with the IPCC, we work on the target of net zero CO</a:t>
            </a:r>
            <a:r>
              <a:rPr kumimoji="0" lang="en-GB" altLang="en-US" sz="11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-emissions by 2050. This goal cannot be achieved with the new zero emission technologies emerging alone but needs to be accompanied by mitigation strategies from energy saving to carbon capture utilization and storage technologies developed and implemented at an international level.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this course, you will get the opportunity to tackle the </a:t>
            </a:r>
            <a:b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 Transition Challenge with your own ideas in an international setting!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lvl="0" algn="just" defTabSz="914400" eaLnBrk="0" fontAlgn="base" hangingPunct="0">
              <a:spcBef>
                <a:spcPct val="0"/>
              </a:spcBef>
              <a:spcAft>
                <a:spcPct val="0"/>
              </a:spcAf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will join lectures by </a:t>
            </a: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senior researchers within this field from across the world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gain insights into the newest developments in Energy Technology.  In a supervised </a:t>
            </a:r>
            <a:r>
              <a:rPr kumimoji="0" lang="en-GB"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challenge-based learning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setting with fellow MSc students from abroad, you will get the opportunity build upon these insights by developing your own ideas, test those and plan the implementation. For the duration of your project you will need to coordinate and communicating with your </a:t>
            </a:r>
            <a:r>
              <a:rPr lang="en-GB" altLang="en-US" sz="1100" b="1" dirty="0">
                <a:latin typeface="Calibri" panose="020F0502020204030204" pitchFamily="34" charset="0"/>
                <a:ea typeface="Calibri" panose="020F0502020204030204" pitchFamily="34" charset="0"/>
                <a:cs typeface="Times New Roman" panose="02020603050405020304" pitchFamily="18" charset="0"/>
              </a:rPr>
              <a:t>international project partners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online, as it happens in many international projects on Energy Technology. Afterwards, you will get the chance to visit them in their home institute to exchange your experience and to showcase your results.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618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448099"/>
            <a:ext cx="7556500" cy="733827"/>
          </a:xfrm>
        </p:spPr>
        <p:txBody>
          <a:bodyPr/>
          <a:lstStyle/>
          <a:p>
            <a:r>
              <a:rPr lang="en-GB" dirty="0"/>
              <a:t>Execution: Live experience</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20</a:t>
            </a:fld>
            <a:endParaRPr lang="en-GB" dirty="0"/>
          </a:p>
        </p:txBody>
      </p:sp>
      <p:graphicFrame>
        <p:nvGraphicFramePr>
          <p:cNvPr id="5" name="Table 4">
            <a:extLst>
              <a:ext uri="{FF2B5EF4-FFF2-40B4-BE49-F238E27FC236}">
                <a16:creationId xmlns:a16="http://schemas.microsoft.com/office/drawing/2014/main" id="{1141D60C-B8D4-4198-9331-E5EC8576C14D}"/>
              </a:ext>
            </a:extLst>
          </p:cNvPr>
          <p:cNvGraphicFramePr>
            <a:graphicFrameLocks noGrp="1"/>
          </p:cNvGraphicFramePr>
          <p:nvPr>
            <p:extLst>
              <p:ext uri="{D42A27DB-BD31-4B8C-83A1-F6EECF244321}">
                <p14:modId xmlns:p14="http://schemas.microsoft.com/office/powerpoint/2010/main" val="2402725629"/>
              </p:ext>
            </p:extLst>
          </p:nvPr>
        </p:nvGraphicFramePr>
        <p:xfrm>
          <a:off x="832807" y="1022477"/>
          <a:ext cx="6064112" cy="318897"/>
        </p:xfrm>
        <a:graphic>
          <a:graphicData uri="http://schemas.openxmlformats.org/drawingml/2006/table">
            <a:tbl>
              <a:tblPr firstRow="1" firstCol="1" bandRow="1"/>
              <a:tblGrid>
                <a:gridCol w="5338845">
                  <a:extLst>
                    <a:ext uri="{9D8B030D-6E8A-4147-A177-3AD203B41FA5}">
                      <a16:colId xmlns:a16="http://schemas.microsoft.com/office/drawing/2014/main" val="987010932"/>
                    </a:ext>
                  </a:extLst>
                </a:gridCol>
                <a:gridCol w="725267">
                  <a:extLst>
                    <a:ext uri="{9D8B030D-6E8A-4147-A177-3AD203B41FA5}">
                      <a16:colId xmlns:a16="http://schemas.microsoft.com/office/drawing/2014/main" val="3490422544"/>
                    </a:ext>
                  </a:extLst>
                </a:gridCol>
              </a:tblGrid>
              <a:tr h="0">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How much did the in-person meeting add value to your learning experience? (1=unnecessary; 5=essential)</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 (1.3)</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352856345"/>
                  </a:ext>
                </a:extLst>
              </a:tr>
            </a:tbl>
          </a:graphicData>
        </a:graphic>
      </p:graphicFrame>
      <p:graphicFrame>
        <p:nvGraphicFramePr>
          <p:cNvPr id="11" name="Table 10">
            <a:extLst>
              <a:ext uri="{FF2B5EF4-FFF2-40B4-BE49-F238E27FC236}">
                <a16:creationId xmlns:a16="http://schemas.microsoft.com/office/drawing/2014/main" id="{40982120-6CA3-4080-98A1-D15FE1FA220A}"/>
              </a:ext>
            </a:extLst>
          </p:cNvPr>
          <p:cNvGraphicFramePr>
            <a:graphicFrameLocks noGrp="1"/>
          </p:cNvGraphicFramePr>
          <p:nvPr>
            <p:extLst>
              <p:ext uri="{D42A27DB-BD31-4B8C-83A1-F6EECF244321}">
                <p14:modId xmlns:p14="http://schemas.microsoft.com/office/powerpoint/2010/main" val="934828974"/>
              </p:ext>
            </p:extLst>
          </p:nvPr>
        </p:nvGraphicFramePr>
        <p:xfrm>
          <a:off x="832807" y="3551577"/>
          <a:ext cx="6873278" cy="942563"/>
        </p:xfrm>
        <a:graphic>
          <a:graphicData uri="http://schemas.openxmlformats.org/drawingml/2006/table">
            <a:tbl>
              <a:tblPr firstRow="1" firstCol="1" bandRow="1"/>
              <a:tblGrid>
                <a:gridCol w="2811171">
                  <a:extLst>
                    <a:ext uri="{9D8B030D-6E8A-4147-A177-3AD203B41FA5}">
                      <a16:colId xmlns:a16="http://schemas.microsoft.com/office/drawing/2014/main" val="1091497246"/>
                    </a:ext>
                  </a:extLst>
                </a:gridCol>
                <a:gridCol w="4062107">
                  <a:extLst>
                    <a:ext uri="{9D8B030D-6E8A-4147-A177-3AD203B41FA5}">
                      <a16:colId xmlns:a16="http://schemas.microsoft.com/office/drawing/2014/main" val="3038720308"/>
                    </a:ext>
                  </a:extLst>
                </a:gridCol>
              </a:tblGrid>
              <a:tr h="370630">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did you like about this course/project?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able to travel to DTU;</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collaboration;</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688255"/>
                  </a:ext>
                </a:extLst>
              </a:tr>
              <a:tr h="571933">
                <a:tc>
                  <a:txBody>
                    <a:bodyPr/>
                    <a:lstStyle/>
                    <a:p>
                      <a:pPr>
                        <a:lnSpc>
                          <a:spcPct val="107000"/>
                        </a:lnSpc>
                        <a:spcAft>
                          <a:spcPts val="8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would you like to improve in this course/project?</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 more about renewable energy outside university research in Denmark;</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 a social event the night before the first day at DTU;</a:t>
                      </a:r>
                      <a:endParaRPr lang="en-N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381589"/>
                  </a:ext>
                </a:extLst>
              </a:tr>
            </a:tbl>
          </a:graphicData>
        </a:graphic>
      </p:graphicFrame>
      <p:pic>
        <p:nvPicPr>
          <p:cNvPr id="12" name="Picture 11">
            <a:extLst>
              <a:ext uri="{FF2B5EF4-FFF2-40B4-BE49-F238E27FC236}">
                <a16:creationId xmlns:a16="http://schemas.microsoft.com/office/drawing/2014/main" id="{89056F97-8E96-4D17-B557-137C07F392D5}"/>
              </a:ext>
            </a:extLst>
          </p:cNvPr>
          <p:cNvPicPr>
            <a:picLocks noChangeAspect="1"/>
          </p:cNvPicPr>
          <p:nvPr/>
        </p:nvPicPr>
        <p:blipFill>
          <a:blip r:embed="rId2"/>
          <a:stretch>
            <a:fillRect/>
          </a:stretch>
        </p:blipFill>
        <p:spPr>
          <a:xfrm>
            <a:off x="2678727" y="1581161"/>
            <a:ext cx="3333750" cy="1666875"/>
          </a:xfrm>
          <a:prstGeom prst="rect">
            <a:avLst/>
          </a:prstGeom>
        </p:spPr>
      </p:pic>
      <p:pic>
        <p:nvPicPr>
          <p:cNvPr id="13" name="Picture 12">
            <a:extLst>
              <a:ext uri="{FF2B5EF4-FFF2-40B4-BE49-F238E27FC236}">
                <a16:creationId xmlns:a16="http://schemas.microsoft.com/office/drawing/2014/main" id="{0153B2F2-3719-4C54-9BBB-66A082573511}"/>
              </a:ext>
            </a:extLst>
          </p:cNvPr>
          <p:cNvPicPr>
            <a:picLocks noChangeAspect="1"/>
          </p:cNvPicPr>
          <p:nvPr/>
        </p:nvPicPr>
        <p:blipFill>
          <a:blip r:embed="rId3"/>
          <a:stretch>
            <a:fillRect/>
          </a:stretch>
        </p:blipFill>
        <p:spPr>
          <a:xfrm>
            <a:off x="2368371" y="1462312"/>
            <a:ext cx="620712" cy="620712"/>
          </a:xfrm>
          <a:prstGeom prst="rect">
            <a:avLst/>
          </a:prstGeom>
        </p:spPr>
      </p:pic>
    </p:spTree>
    <p:extLst>
      <p:ext uri="{BB962C8B-B14F-4D97-AF65-F5344CB8AC3E}">
        <p14:creationId xmlns:p14="http://schemas.microsoft.com/office/powerpoint/2010/main" val="2324755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F5A0-CD53-4DF0-803A-F690C04EF689}"/>
              </a:ext>
            </a:extLst>
          </p:cNvPr>
          <p:cNvSpPr>
            <a:spLocks noGrp="1"/>
          </p:cNvSpPr>
          <p:nvPr>
            <p:ph type="title"/>
          </p:nvPr>
        </p:nvSpPr>
        <p:spPr/>
        <p:txBody>
          <a:bodyPr/>
          <a:lstStyle/>
          <a:p>
            <a:r>
              <a:rPr lang="en-US" dirty="0"/>
              <a:t>Teachers evaluation</a:t>
            </a:r>
            <a:endParaRPr lang="en-NL" dirty="0"/>
          </a:p>
        </p:txBody>
      </p:sp>
      <p:sp>
        <p:nvSpPr>
          <p:cNvPr id="3" name="Footer Placeholder 2">
            <a:extLst>
              <a:ext uri="{FF2B5EF4-FFF2-40B4-BE49-F238E27FC236}">
                <a16:creationId xmlns:a16="http://schemas.microsoft.com/office/drawing/2014/main" id="{C07AF2F8-73C5-450F-BDE2-2BD44F836A66}"/>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4B66A635-0AA8-41CA-8BCA-04158117EA2B}"/>
              </a:ext>
            </a:extLst>
          </p:cNvPr>
          <p:cNvSpPr>
            <a:spLocks noGrp="1"/>
          </p:cNvSpPr>
          <p:nvPr>
            <p:ph type="sldNum" sz="quarter" idx="12"/>
          </p:nvPr>
        </p:nvSpPr>
        <p:spPr/>
        <p:txBody>
          <a:bodyPr/>
          <a:lstStyle/>
          <a:p>
            <a:fld id="{C194BDB0-F4EA-4DD6-8281-CCE2440D0CE0}" type="slidenum">
              <a:rPr lang="en-GB" smtClean="0"/>
              <a:t>21</a:t>
            </a:fld>
            <a:endParaRPr lang="en-GB" dirty="0"/>
          </a:p>
        </p:txBody>
      </p:sp>
      <p:sp>
        <p:nvSpPr>
          <p:cNvPr id="7" name="TextBox 6">
            <a:extLst>
              <a:ext uri="{FF2B5EF4-FFF2-40B4-BE49-F238E27FC236}">
                <a16:creationId xmlns:a16="http://schemas.microsoft.com/office/drawing/2014/main" id="{031F1081-92AA-4434-AB1A-30DE616622A7}"/>
              </a:ext>
            </a:extLst>
          </p:cNvPr>
          <p:cNvSpPr txBox="1"/>
          <p:nvPr/>
        </p:nvSpPr>
        <p:spPr>
          <a:xfrm>
            <a:off x="664497" y="885313"/>
            <a:ext cx="7942006" cy="3647152"/>
          </a:xfrm>
          <a:prstGeom prst="rect">
            <a:avLst/>
          </a:prstGeom>
          <a:noFill/>
        </p:spPr>
        <p:txBody>
          <a:bodyPr wrap="square">
            <a:spAutoFit/>
          </a:bodyPr>
          <a:lstStyle/>
          <a:p>
            <a:r>
              <a:rPr lang="en-US" sz="1100" b="1" dirty="0">
                <a:effectLst/>
                <a:latin typeface="Calibri" panose="020F0502020204030204" pitchFamily="34" charset="0"/>
                <a:ea typeface="Calibri" panose="020F0502020204030204" pitchFamily="34" charset="0"/>
              </a:rPr>
              <a:t>Overall how do you rate the course?		Overall rating: 7/10</a:t>
            </a:r>
            <a:endParaRPr lang="en-NL" sz="1100" b="1" dirty="0">
              <a:effectLst/>
              <a:latin typeface="Calibri" panose="020F0502020204030204" pitchFamily="34" charset="0"/>
              <a:ea typeface="Calibri" panose="020F0502020204030204" pitchFamily="34" charset="0"/>
            </a:endParaRPr>
          </a:p>
          <a:p>
            <a:pPr marL="171450" indent="-171450">
              <a:buFontTx/>
              <a:buChar char="-"/>
            </a:pPr>
            <a:r>
              <a:rPr lang="en-US" sz="1100" dirty="0">
                <a:solidFill>
                  <a:srgbClr val="212121"/>
                </a:solidFill>
                <a:effectLst/>
                <a:latin typeface="Calibri" panose="020F0502020204030204" pitchFamily="34" charset="0"/>
                <a:ea typeface="Calibri" panose="020F0502020204030204" pitchFamily="34" charset="0"/>
              </a:rPr>
              <a:t>It seems that the students were very happy with the course.</a:t>
            </a:r>
          </a:p>
          <a:p>
            <a:pPr marL="171450" indent="-171450">
              <a:buFontTx/>
              <a:buChar char="-"/>
            </a:pPr>
            <a:r>
              <a:rPr lang="en-US" sz="1100" dirty="0">
                <a:solidFill>
                  <a:srgbClr val="212121"/>
                </a:solidFill>
                <a:effectLst/>
                <a:latin typeface="Calibri" panose="020F0502020204030204" pitchFamily="34" charset="0"/>
                <a:ea typeface="Calibri" panose="020F0502020204030204" pitchFamily="34" charset="0"/>
              </a:rPr>
              <a:t>The participation was a bit limited and that reduced the overall score for me.</a:t>
            </a:r>
          </a:p>
          <a:p>
            <a:pPr marL="171450" indent="-171450">
              <a:buFontTx/>
              <a:buChar char="-"/>
            </a:pPr>
            <a:endParaRPr lang="en-US" sz="1100" dirty="0">
              <a:solidFill>
                <a:srgbClr val="212121"/>
              </a:solidFill>
              <a:latin typeface="Calibri" panose="020F0502020204030204" pitchFamily="34" charset="0"/>
              <a:ea typeface="Calibri" panose="020F0502020204030204" pitchFamily="34" charset="0"/>
            </a:endParaRPr>
          </a:p>
          <a:p>
            <a:r>
              <a:rPr lang="en-US" sz="1100" b="1" dirty="0">
                <a:solidFill>
                  <a:srgbClr val="212121"/>
                </a:solidFill>
                <a:effectLst/>
                <a:latin typeface="Calibri" panose="020F0502020204030204" pitchFamily="34" charset="0"/>
                <a:ea typeface="Calibri" panose="020F0502020204030204" pitchFamily="34" charset="0"/>
              </a:rPr>
              <a:t>Generally, </a:t>
            </a:r>
            <a:r>
              <a:rPr lang="en-US" sz="1100" b="1" dirty="0">
                <a:solidFill>
                  <a:srgbClr val="212121"/>
                </a:solidFill>
                <a:latin typeface="Calibri" panose="020F0502020204030204" pitchFamily="34" charset="0"/>
                <a:ea typeface="Calibri" panose="020F0502020204030204" pitchFamily="34" charset="0"/>
              </a:rPr>
              <a:t>the teachers are convinced by the objective of the course, and would like to contribute to it again.</a:t>
            </a:r>
            <a:endParaRPr lang="en-US" sz="1100" b="1" dirty="0">
              <a:solidFill>
                <a:srgbClr val="212121"/>
              </a:solidFill>
              <a:effectLst/>
              <a:latin typeface="Calibri" panose="020F0502020204030204" pitchFamily="34" charset="0"/>
              <a:ea typeface="Calibri" panose="020F0502020204030204" pitchFamily="34" charset="0"/>
            </a:endParaRPr>
          </a:p>
          <a:p>
            <a:pPr marL="171450" indent="-171450">
              <a:buFontTx/>
              <a:buChar char="-"/>
            </a:pPr>
            <a:endParaRPr lang="en-NL" sz="1100" dirty="0">
              <a:effectLst/>
              <a:latin typeface="Calibri" panose="020F0502020204030204" pitchFamily="34" charset="0"/>
              <a:ea typeface="Calibri" panose="020F0502020204030204" pitchFamily="34" charset="0"/>
            </a:endParaRPr>
          </a:p>
          <a:p>
            <a:r>
              <a:rPr lang="en-NL" sz="1100" b="1" dirty="0">
                <a:effectLst/>
                <a:latin typeface="Calibri" panose="020F0502020204030204" pitchFamily="34" charset="0"/>
                <a:ea typeface="Calibri" panose="020F0502020204030204" pitchFamily="34" charset="0"/>
              </a:rPr>
              <a:t>Do you believe it does add value for the students?</a:t>
            </a: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My impression is that the students learned a lot. Mostly on how to work together and how to split the tasks. We might want to consider if we need to change or update the projects.</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US" sz="1100" dirty="0">
                <a:solidFill>
                  <a:srgbClr val="212121"/>
                </a:solidFill>
                <a:effectLst/>
                <a:latin typeface="Calibri" panose="020F0502020204030204" pitchFamily="34" charset="0"/>
                <a:ea typeface="Calibri" panose="020F0502020204030204" pitchFamily="34" charset="0"/>
              </a:rPr>
              <a:t>Yes, although I think the value is more in competences than knowledge. I feel that things like project management, understanding how information is usually offered, cooperation, creating/finding a storyline, matching your supervisors/boss expectations </a:t>
            </a:r>
            <a:r>
              <a:rPr lang="en-US" sz="1100" dirty="0" err="1">
                <a:solidFill>
                  <a:srgbClr val="212121"/>
                </a:solidFill>
                <a:effectLst/>
                <a:latin typeface="Calibri" panose="020F0502020204030204" pitchFamily="34" charset="0"/>
                <a:ea typeface="Calibri" panose="020F0502020204030204" pitchFamily="34" charset="0"/>
              </a:rPr>
              <a:t>etc</a:t>
            </a:r>
            <a:r>
              <a:rPr lang="en-US" sz="1100" dirty="0">
                <a:solidFill>
                  <a:srgbClr val="212121"/>
                </a:solidFill>
                <a:effectLst/>
                <a:latin typeface="Calibri" panose="020F0502020204030204" pitchFamily="34" charset="0"/>
                <a:ea typeface="Calibri" panose="020F0502020204030204" pitchFamily="34" charset="0"/>
              </a:rPr>
              <a:t> were already quite well developed though we could try to give more singular advise as supervisors. On the content I still think we should think more carefully about what we want them to know/have learned after the course. It can be more elegant/structured – is my personal opinion. But this usually takes time to develop.</a:t>
            </a:r>
          </a:p>
          <a:p>
            <a:pPr marL="171450" indent="-171450">
              <a:buFontTx/>
              <a:buChar char="-"/>
            </a:pPr>
            <a:r>
              <a:rPr lang="en-US" sz="1100" dirty="0">
                <a:solidFill>
                  <a:srgbClr val="212121"/>
                </a:solidFill>
                <a:latin typeface="Calibri" panose="020F0502020204030204" pitchFamily="34" charset="0"/>
                <a:ea typeface="Calibri" panose="020F0502020204030204" pitchFamily="34" charset="0"/>
              </a:rPr>
              <a:t>My impression was that the student learned from both the lectures and project. However, they need support with to gain more from the lectures</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endParaRPr lang="en-NL" sz="1100" dirty="0">
              <a:effectLst/>
              <a:latin typeface="Calibri" panose="020F0502020204030204" pitchFamily="34" charset="0"/>
              <a:ea typeface="Calibri" panose="020F0502020204030204" pitchFamily="34" charset="0"/>
            </a:endParaRPr>
          </a:p>
          <a:p>
            <a:r>
              <a:rPr lang="en-NL" sz="1100" b="1" dirty="0">
                <a:effectLst/>
                <a:latin typeface="Calibri" panose="020F0502020204030204" pitchFamily="34" charset="0"/>
                <a:ea typeface="Calibri" panose="020F0502020204030204" pitchFamily="34" charset="0"/>
              </a:rPr>
              <a:t>What items were particularly important to you?</a:t>
            </a: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I liked the discussions. We need to rethink how to engage the students during the lectures.</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US" sz="1100" dirty="0">
                <a:effectLst/>
                <a:latin typeface="Calibri" panose="020F0502020204030204" pitchFamily="34" charset="0"/>
                <a:ea typeface="Calibri" panose="020F0502020204030204" pitchFamily="34" charset="0"/>
              </a:rPr>
              <a:t>I did enjoy the supervision of group work. I missed the collaboration with the other teachers and activities for the whole group.</a:t>
            </a:r>
          </a:p>
          <a:p>
            <a:pPr marL="171450" indent="-171450">
              <a:buFontTx/>
              <a:buChar char="-"/>
            </a:pPr>
            <a:r>
              <a:rPr lang="en-US" sz="1100" dirty="0">
                <a:latin typeface="Calibri" panose="020F0502020204030204" pitchFamily="34" charset="0"/>
                <a:ea typeface="Calibri" panose="020F0502020204030204" pitchFamily="34" charset="0"/>
              </a:rPr>
              <a:t>I liked the integration of the PhD summer school.</a:t>
            </a:r>
            <a:endParaRPr lang="en-NL"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939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B879-986C-4BE0-A0AA-501456715D3C}"/>
              </a:ext>
            </a:extLst>
          </p:cNvPr>
          <p:cNvSpPr>
            <a:spLocks noGrp="1"/>
          </p:cNvSpPr>
          <p:nvPr>
            <p:ph type="title"/>
          </p:nvPr>
        </p:nvSpPr>
        <p:spPr/>
        <p:txBody>
          <a:bodyPr/>
          <a:lstStyle/>
          <a:p>
            <a:r>
              <a:rPr lang="en-US" dirty="0"/>
              <a:t>Teachers evaluation</a:t>
            </a:r>
            <a:endParaRPr lang="en-NL" dirty="0"/>
          </a:p>
        </p:txBody>
      </p:sp>
      <p:sp>
        <p:nvSpPr>
          <p:cNvPr id="3" name="Footer Placeholder 2">
            <a:extLst>
              <a:ext uri="{FF2B5EF4-FFF2-40B4-BE49-F238E27FC236}">
                <a16:creationId xmlns:a16="http://schemas.microsoft.com/office/drawing/2014/main" id="{AC953F7D-4212-4A15-A51E-99A76AA5B8E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55FC19FF-1D7A-427B-9A2B-DF649201D870}"/>
              </a:ext>
            </a:extLst>
          </p:cNvPr>
          <p:cNvSpPr>
            <a:spLocks noGrp="1"/>
          </p:cNvSpPr>
          <p:nvPr>
            <p:ph type="sldNum" sz="quarter" idx="12"/>
          </p:nvPr>
        </p:nvSpPr>
        <p:spPr/>
        <p:txBody>
          <a:bodyPr/>
          <a:lstStyle/>
          <a:p>
            <a:fld id="{C194BDB0-F4EA-4DD6-8281-CCE2440D0CE0}" type="slidenum">
              <a:rPr lang="en-GB" smtClean="0"/>
              <a:t>22</a:t>
            </a:fld>
            <a:endParaRPr lang="en-GB" dirty="0"/>
          </a:p>
        </p:txBody>
      </p:sp>
      <p:sp>
        <p:nvSpPr>
          <p:cNvPr id="7" name="TextBox 6">
            <a:extLst>
              <a:ext uri="{FF2B5EF4-FFF2-40B4-BE49-F238E27FC236}">
                <a16:creationId xmlns:a16="http://schemas.microsoft.com/office/drawing/2014/main" id="{15961A22-2E76-4645-87B6-857BFE7EE823}"/>
              </a:ext>
            </a:extLst>
          </p:cNvPr>
          <p:cNvSpPr txBox="1"/>
          <p:nvPr/>
        </p:nvSpPr>
        <p:spPr>
          <a:xfrm>
            <a:off x="699831" y="3455549"/>
            <a:ext cx="6339962" cy="938719"/>
          </a:xfrm>
          <a:prstGeom prst="rect">
            <a:avLst/>
          </a:prstGeom>
          <a:noFill/>
        </p:spPr>
        <p:txBody>
          <a:bodyPr wrap="square">
            <a:spAutoFit/>
          </a:bodyPr>
          <a:lstStyle/>
          <a:p>
            <a:r>
              <a:rPr lang="en-US" sz="1100" b="1" dirty="0">
                <a:effectLst/>
                <a:latin typeface="Calibri" panose="020F0502020204030204" pitchFamily="34" charset="0"/>
                <a:ea typeface="Calibri" panose="020F0502020204030204" pitchFamily="34" charset="0"/>
              </a:rPr>
              <a:t>What feedback on the course did the students share with you?</a:t>
            </a:r>
            <a:endParaRPr lang="en-NL" sz="1100" b="1" dirty="0">
              <a:effectLst/>
              <a:latin typeface="Calibri" panose="020F0502020204030204" pitchFamily="34" charset="0"/>
              <a:ea typeface="Calibri" panose="020F0502020204030204" pitchFamily="34" charset="0"/>
            </a:endParaRPr>
          </a:p>
          <a:p>
            <a:pPr marL="285750" indent="-285750">
              <a:buFontTx/>
              <a:buChar char="-"/>
            </a:pPr>
            <a:r>
              <a:rPr lang="en-US" sz="1100" dirty="0">
                <a:solidFill>
                  <a:srgbClr val="212121"/>
                </a:solidFill>
                <a:effectLst/>
                <a:latin typeface="Calibri" panose="020F0502020204030204" pitchFamily="34" charset="0"/>
                <a:ea typeface="Calibri" panose="020F0502020204030204" pitchFamily="34" charset="0"/>
              </a:rPr>
              <a:t>More international context (also from developing countries). </a:t>
            </a:r>
          </a:p>
          <a:p>
            <a:pPr marL="285750" indent="-285750">
              <a:buFontTx/>
              <a:buChar char="-"/>
            </a:pPr>
            <a:r>
              <a:rPr lang="en-US" sz="1100" dirty="0">
                <a:solidFill>
                  <a:srgbClr val="212121"/>
                </a:solidFill>
                <a:effectLst/>
                <a:latin typeface="Calibri" panose="020F0502020204030204" pitchFamily="34" charset="0"/>
                <a:ea typeface="Calibri" panose="020F0502020204030204" pitchFamily="34" charset="0"/>
              </a:rPr>
              <a:t>More </a:t>
            </a:r>
            <a:r>
              <a:rPr lang="en-US" sz="1100" dirty="0" err="1">
                <a:solidFill>
                  <a:srgbClr val="212121"/>
                </a:solidFill>
                <a:effectLst/>
                <a:latin typeface="Calibri" panose="020F0502020204030204" pitchFamily="34" charset="0"/>
                <a:ea typeface="Calibri" panose="020F0502020204030204" pitchFamily="34" charset="0"/>
              </a:rPr>
              <a:t>EuroTeQ</a:t>
            </a:r>
            <a:r>
              <a:rPr lang="en-US" sz="1100" dirty="0">
                <a:solidFill>
                  <a:srgbClr val="212121"/>
                </a:solidFill>
                <a:effectLst/>
                <a:latin typeface="Calibri" panose="020F0502020204030204" pitchFamily="34" charset="0"/>
                <a:ea typeface="Calibri" panose="020F0502020204030204" pitchFamily="34" charset="0"/>
              </a:rPr>
              <a:t> university involved. </a:t>
            </a:r>
          </a:p>
          <a:p>
            <a:pPr marL="285750" indent="-285750">
              <a:buFontTx/>
              <a:buChar char="-"/>
            </a:pPr>
            <a:r>
              <a:rPr lang="en-US" sz="1100" dirty="0">
                <a:solidFill>
                  <a:srgbClr val="212121"/>
                </a:solidFill>
                <a:effectLst/>
                <a:latin typeface="Calibri" panose="020F0502020204030204" pitchFamily="34" charset="0"/>
                <a:ea typeface="Calibri" panose="020F0502020204030204" pitchFamily="34" charset="0"/>
              </a:rPr>
              <a:t>More industrial involvement. </a:t>
            </a:r>
          </a:p>
          <a:p>
            <a:pPr marL="285750" indent="-285750">
              <a:buFontTx/>
              <a:buChar char="-"/>
            </a:pPr>
            <a:r>
              <a:rPr lang="en-US" sz="1100" dirty="0">
                <a:solidFill>
                  <a:srgbClr val="212121"/>
                </a:solidFill>
                <a:effectLst/>
                <a:latin typeface="Calibri" panose="020F0502020204030204" pitchFamily="34" charset="0"/>
                <a:ea typeface="Calibri" panose="020F0502020204030204" pitchFamily="34" charset="0"/>
              </a:rPr>
              <a:t>More interactive presentations.</a:t>
            </a:r>
            <a:endParaRPr lang="en-NL" sz="11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3A8D3482-4F9E-4473-BF02-9BC935762295}"/>
              </a:ext>
            </a:extLst>
          </p:cNvPr>
          <p:cNvSpPr txBox="1"/>
          <p:nvPr/>
        </p:nvSpPr>
        <p:spPr>
          <a:xfrm>
            <a:off x="758825" y="885313"/>
            <a:ext cx="8119704" cy="2462213"/>
          </a:xfrm>
          <a:prstGeom prst="rect">
            <a:avLst/>
          </a:prstGeom>
          <a:noFill/>
        </p:spPr>
        <p:txBody>
          <a:bodyPr wrap="square">
            <a:spAutoFit/>
          </a:bodyPr>
          <a:lstStyle/>
          <a:p>
            <a:r>
              <a:rPr lang="en-US" sz="1100" b="1" dirty="0">
                <a:effectLst/>
                <a:latin typeface="Calibri" panose="020F0502020204030204" pitchFamily="34" charset="0"/>
                <a:ea typeface="Calibri" panose="020F0502020204030204" pitchFamily="34" charset="0"/>
              </a:rPr>
              <a:t>Where do you see room for improvements/ need for discussion?</a:t>
            </a:r>
            <a:endParaRPr lang="en-NL" sz="1100" b="1" dirty="0">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The lectures need to be more aligned with the projects. </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We need to consider how to engage with the students during the lectures. </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More student participation. More discussions. </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More cross-groups discussions. </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Students want to see the output of other groups projects. </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Too many assignments. </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NL" sz="1100" dirty="0">
                <a:solidFill>
                  <a:srgbClr val="212121"/>
                </a:solidFill>
                <a:effectLst/>
                <a:latin typeface="Calibri" panose="020F0502020204030204" pitchFamily="34" charset="0"/>
                <a:ea typeface="Calibri" panose="020F0502020204030204" pitchFamily="34" charset="0"/>
              </a:rPr>
              <a:t>Rethink the grading.</a:t>
            </a:r>
            <a:endParaRPr lang="en-US" sz="1100" dirty="0">
              <a:solidFill>
                <a:srgbClr val="212121"/>
              </a:solidFill>
              <a:effectLst/>
              <a:latin typeface="Calibri" panose="020F0502020204030204" pitchFamily="34" charset="0"/>
              <a:ea typeface="Calibri" panose="020F0502020204030204" pitchFamily="34" charset="0"/>
            </a:endParaRPr>
          </a:p>
          <a:p>
            <a:pPr marL="171450" indent="-171450">
              <a:buFontTx/>
              <a:buChar char="-"/>
            </a:pPr>
            <a:r>
              <a:rPr lang="en-US" sz="1100" dirty="0">
                <a:effectLst/>
                <a:latin typeface="Calibri" panose="020F0502020204030204" pitchFamily="34" charset="0"/>
                <a:ea typeface="Calibri" panose="020F0502020204030204" pitchFamily="34" charset="0"/>
              </a:rPr>
              <a:t>we have to think about what we grade and how we grade. I would suggest to keep the feedback/elaborate on the feedback instead of giving ‘partial grades’. I did like the fact that each teacher had a responsibility for correcting a particular assignment. This way you prevent grading differences between teachers within an assignment.</a:t>
            </a:r>
          </a:p>
          <a:p>
            <a:pPr marL="171450" indent="-171450">
              <a:buFontTx/>
              <a:buChar char="-"/>
            </a:pPr>
            <a:r>
              <a:rPr lang="en-US" sz="1100" dirty="0">
                <a:latin typeface="Calibri" panose="020F0502020204030204" pitchFamily="34" charset="0"/>
                <a:ea typeface="Calibri" panose="020F0502020204030204" pitchFamily="34" charset="0"/>
              </a:rPr>
              <a:t>Assist in the comprehension of the lectures</a:t>
            </a:r>
          </a:p>
          <a:p>
            <a:pPr marL="171450" indent="-171450">
              <a:buFontTx/>
              <a:buChar char="-"/>
            </a:pPr>
            <a:r>
              <a:rPr lang="en-US" sz="1100" dirty="0">
                <a:latin typeface="Calibri" panose="020F0502020204030204" pitchFamily="34" charset="0"/>
                <a:ea typeface="Calibri" panose="020F0502020204030204" pitchFamily="34" charset="0"/>
              </a:rPr>
              <a:t>Communicate connection and divergence between lectures and project</a:t>
            </a:r>
          </a:p>
          <a:p>
            <a:pPr marL="171450" indent="-171450">
              <a:buFontTx/>
              <a:buChar char="-"/>
            </a:pPr>
            <a:r>
              <a:rPr lang="en-US" sz="1100" dirty="0">
                <a:effectLst/>
                <a:latin typeface="Calibri" panose="020F0502020204030204" pitchFamily="34" charset="0"/>
                <a:ea typeface="Calibri" panose="020F0502020204030204" pitchFamily="34" charset="0"/>
              </a:rPr>
              <a:t>Facilitate cross-group communication</a:t>
            </a:r>
            <a:endParaRPr lang="en-NL"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9071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57214" y="234805"/>
            <a:ext cx="7556500" cy="733827"/>
          </a:xfrm>
        </p:spPr>
        <p:txBody>
          <a:bodyPr/>
          <a:lstStyle/>
          <a:p>
            <a:r>
              <a:rPr lang="en-GB" dirty="0"/>
              <a:t>Future plans:</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23</a:t>
            </a:fld>
            <a:endParaRPr lang="en-GB" dirty="0"/>
          </a:p>
        </p:txBody>
      </p:sp>
      <p:sp>
        <p:nvSpPr>
          <p:cNvPr id="5" name="TextBox 4">
            <a:extLst>
              <a:ext uri="{FF2B5EF4-FFF2-40B4-BE49-F238E27FC236}">
                <a16:creationId xmlns:a16="http://schemas.microsoft.com/office/drawing/2014/main" id="{5B5D5484-BC26-4AC2-8F95-9C670ADED5AD}"/>
              </a:ext>
            </a:extLst>
          </p:cNvPr>
          <p:cNvSpPr txBox="1"/>
          <p:nvPr/>
        </p:nvSpPr>
        <p:spPr>
          <a:xfrm>
            <a:off x="456790" y="601718"/>
            <a:ext cx="8052209" cy="4870564"/>
          </a:xfrm>
          <a:prstGeom prst="rect">
            <a:avLst/>
          </a:prstGeom>
          <a:noFill/>
        </p:spPr>
        <p:txBody>
          <a:bodyPr wrap="square" rtlCol="0">
            <a:spAutoFit/>
          </a:bodyPr>
          <a:lstStyle/>
          <a:p>
            <a:r>
              <a:rPr lang="en-US" b="1" dirty="0"/>
              <a:t>Course management:</a:t>
            </a:r>
          </a:p>
          <a:p>
            <a:pPr marL="171450" indent="-171450">
              <a:buFontTx/>
              <a:buChar char="-"/>
            </a:pPr>
            <a:r>
              <a:rPr lang="en-US" sz="1200" dirty="0"/>
              <a:t>   Funding </a:t>
            </a:r>
          </a:p>
          <a:p>
            <a:endParaRPr lang="en-US" sz="1200" dirty="0"/>
          </a:p>
          <a:p>
            <a:endParaRPr lang="en-US" sz="1200" dirty="0"/>
          </a:p>
          <a:p>
            <a:endParaRPr lang="en-US" sz="1200" dirty="0"/>
          </a:p>
          <a:p>
            <a:endParaRPr lang="en-US" sz="1200" dirty="0"/>
          </a:p>
          <a:p>
            <a:endParaRPr lang="en-US" sz="1200" dirty="0"/>
          </a:p>
          <a:p>
            <a:pPr marL="285750" indent="-285750">
              <a:buFontTx/>
              <a:buChar char="-"/>
            </a:pPr>
            <a:r>
              <a:rPr lang="en-US" sz="1200" dirty="0"/>
              <a:t>collab. PhD Summer school</a:t>
            </a:r>
          </a:p>
          <a:p>
            <a:pPr marL="285750" indent="-285750">
              <a:buFontTx/>
              <a:buChar char="-"/>
            </a:pPr>
            <a:r>
              <a:rPr lang="en-US" sz="1200" dirty="0"/>
              <a:t>inviting other universities </a:t>
            </a:r>
          </a:p>
          <a:p>
            <a:pPr marL="285750" indent="-285750">
              <a:buFontTx/>
              <a:buChar char="-"/>
            </a:pPr>
            <a:r>
              <a:rPr lang="en-US" sz="1200" dirty="0"/>
              <a:t>Invite industrial partners</a:t>
            </a:r>
          </a:p>
          <a:p>
            <a:pPr marL="285750" indent="-285750">
              <a:buFontTx/>
              <a:buChar char="-"/>
            </a:pPr>
            <a:endParaRPr lang="en-US" dirty="0"/>
          </a:p>
          <a:p>
            <a:r>
              <a:rPr lang="en-US" b="1" dirty="0"/>
              <a:t>Course content – addressing the feedback</a:t>
            </a:r>
          </a:p>
          <a:p>
            <a:r>
              <a:rPr lang="en-US" sz="1200" dirty="0"/>
              <a:t>+ recap Q&amp;A for the lectures</a:t>
            </a:r>
          </a:p>
          <a:p>
            <a:r>
              <a:rPr lang="en-US" sz="1200" dirty="0"/>
              <a:t>+ peer-feedback for interim decision</a:t>
            </a:r>
          </a:p>
          <a:p>
            <a:r>
              <a:rPr lang="en-US" sz="1200" dirty="0"/>
              <a:t>+ peer-feedback before final project presentation</a:t>
            </a:r>
          </a:p>
          <a:p>
            <a:pPr marL="285750" indent="-285750">
              <a:buFontTx/>
              <a:buChar char="-"/>
            </a:pPr>
            <a:r>
              <a:rPr lang="en-US" sz="1200" dirty="0"/>
              <a:t>Quiz (replacement by multiple choice?)</a:t>
            </a:r>
          </a:p>
          <a:p>
            <a:pPr marL="285750" indent="-285750">
              <a:buFontTx/>
              <a:buChar char="-"/>
            </a:pPr>
            <a:r>
              <a:rPr lang="en-US" sz="1200" dirty="0"/>
              <a:t>Project management report (integration into group work &amp; peer-feedback)</a:t>
            </a:r>
          </a:p>
          <a:p>
            <a:pPr marL="285750" indent="-285750">
              <a:buFont typeface="Wingdings" panose="05000000000000000000" pitchFamily="2" charset="2"/>
              <a:buChar char="§"/>
            </a:pPr>
            <a:r>
              <a:rPr lang="en-US" sz="1200" dirty="0"/>
              <a:t>Clear communication </a:t>
            </a:r>
          </a:p>
          <a:p>
            <a:pPr marL="628650" lvl="1" indent="-285750">
              <a:buFont typeface="Wingdings" panose="05000000000000000000" pitchFamily="2" charset="2"/>
              <a:buChar char="§"/>
            </a:pPr>
            <a:r>
              <a:rPr lang="en-US" sz="1200" dirty="0"/>
              <a:t>split between CBL-project and lectures</a:t>
            </a:r>
          </a:p>
          <a:p>
            <a:pPr marL="628650" lvl="1" indent="-285750">
              <a:buFont typeface="Wingdings" panose="05000000000000000000" pitchFamily="2" charset="2"/>
              <a:buChar char="§"/>
            </a:pPr>
            <a:r>
              <a:rPr lang="en-US" sz="1200" dirty="0"/>
              <a:t>Technological focus</a:t>
            </a:r>
          </a:p>
          <a:p>
            <a:endParaRPr lang="en-US" dirty="0"/>
          </a:p>
          <a:p>
            <a:endParaRPr lang="en-US" dirty="0"/>
          </a:p>
          <a:p>
            <a:endParaRPr lang="en-US" dirty="0"/>
          </a:p>
          <a:p>
            <a:endParaRPr lang="en-NL" dirty="0"/>
          </a:p>
        </p:txBody>
      </p:sp>
      <p:graphicFrame>
        <p:nvGraphicFramePr>
          <p:cNvPr id="7" name="Table 6">
            <a:extLst>
              <a:ext uri="{FF2B5EF4-FFF2-40B4-BE49-F238E27FC236}">
                <a16:creationId xmlns:a16="http://schemas.microsoft.com/office/drawing/2014/main" id="{9CEB8ECE-1AA2-4AD8-ACDA-7295B089B1B5}"/>
              </a:ext>
            </a:extLst>
          </p:cNvPr>
          <p:cNvGraphicFramePr>
            <a:graphicFrameLocks noGrp="1"/>
          </p:cNvGraphicFramePr>
          <p:nvPr>
            <p:extLst>
              <p:ext uri="{D42A27DB-BD31-4B8C-83A1-F6EECF244321}">
                <p14:modId xmlns:p14="http://schemas.microsoft.com/office/powerpoint/2010/main" val="789905739"/>
              </p:ext>
            </p:extLst>
          </p:nvPr>
        </p:nvGraphicFramePr>
        <p:xfrm>
          <a:off x="1888761" y="894890"/>
          <a:ext cx="6620237" cy="1017007"/>
        </p:xfrm>
        <a:graphic>
          <a:graphicData uri="http://schemas.openxmlformats.org/drawingml/2006/table">
            <a:tbl>
              <a:tblPr firstRow="1" firstCol="1" bandRow="1"/>
              <a:tblGrid>
                <a:gridCol w="5838318">
                  <a:extLst>
                    <a:ext uri="{9D8B030D-6E8A-4147-A177-3AD203B41FA5}">
                      <a16:colId xmlns:a16="http://schemas.microsoft.com/office/drawing/2014/main" val="3563031782"/>
                    </a:ext>
                  </a:extLst>
                </a:gridCol>
                <a:gridCol w="781919">
                  <a:extLst>
                    <a:ext uri="{9D8B030D-6E8A-4147-A177-3AD203B41FA5}">
                      <a16:colId xmlns:a16="http://schemas.microsoft.com/office/drawing/2014/main" val="2724617566"/>
                    </a:ext>
                  </a:extLst>
                </a:gridCol>
              </a:tblGrid>
              <a:tr h="1017007">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How much would you be willing to contribute to the travel expenses (3 days incl. flight and stay) in case no other funding source is available?</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 EUR/DDK</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 to 200 EUR</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 to 400 EUR</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 to 600 EUR</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11.1%</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66.7%</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11.1%</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11.1%</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423106"/>
                  </a:ext>
                </a:extLst>
              </a:tr>
            </a:tbl>
          </a:graphicData>
        </a:graphic>
      </p:graphicFrame>
    </p:spTree>
    <p:extLst>
      <p:ext uri="{BB962C8B-B14F-4D97-AF65-F5344CB8AC3E}">
        <p14:creationId xmlns:p14="http://schemas.microsoft.com/office/powerpoint/2010/main" val="3488860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ADA3-A166-44FA-8B7A-6BBB00580E40}"/>
              </a:ext>
            </a:extLst>
          </p:cNvPr>
          <p:cNvSpPr>
            <a:spLocks noGrp="1"/>
          </p:cNvSpPr>
          <p:nvPr>
            <p:ph type="title"/>
          </p:nvPr>
        </p:nvSpPr>
        <p:spPr>
          <a:xfrm>
            <a:off x="729970" y="333635"/>
            <a:ext cx="7556500" cy="733827"/>
          </a:xfrm>
        </p:spPr>
        <p:txBody>
          <a:bodyPr/>
          <a:lstStyle/>
          <a:p>
            <a:r>
              <a:rPr lang="en-US" dirty="0"/>
              <a:t>New course structure</a:t>
            </a:r>
            <a:br>
              <a:rPr lang="en-US" dirty="0"/>
            </a:br>
            <a:r>
              <a:rPr lang="en-US" sz="1600" dirty="0"/>
              <a:t>addressing student and teacher feedback</a:t>
            </a:r>
            <a:endParaRPr lang="en-NL" dirty="0"/>
          </a:p>
        </p:txBody>
      </p:sp>
      <p:sp>
        <p:nvSpPr>
          <p:cNvPr id="3" name="Footer Placeholder 2">
            <a:extLst>
              <a:ext uri="{FF2B5EF4-FFF2-40B4-BE49-F238E27FC236}">
                <a16:creationId xmlns:a16="http://schemas.microsoft.com/office/drawing/2014/main" id="{D30FD0D3-1D91-44FB-9524-D545F56F25EC}"/>
              </a:ext>
            </a:extLst>
          </p:cNvPr>
          <p:cNvSpPr>
            <a:spLocks noGrp="1"/>
          </p:cNvSpPr>
          <p:nvPr>
            <p:ph type="ftr" sz="quarter" idx="11"/>
          </p:nvPr>
        </p:nvSpPr>
        <p:spPr>
          <a:xfrm>
            <a:off x="1114426" y="4586731"/>
            <a:ext cx="7042149" cy="576000"/>
          </a:xfrm>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065954F7-F16E-4289-9B55-2B21B7BF5E85}"/>
              </a:ext>
            </a:extLst>
          </p:cNvPr>
          <p:cNvSpPr>
            <a:spLocks noGrp="1"/>
          </p:cNvSpPr>
          <p:nvPr>
            <p:ph type="sldNum" sz="quarter" idx="12"/>
          </p:nvPr>
        </p:nvSpPr>
        <p:spPr/>
        <p:txBody>
          <a:bodyPr/>
          <a:lstStyle/>
          <a:p>
            <a:fld id="{C194BDB0-F4EA-4DD6-8281-CCE2440D0CE0}" type="slidenum">
              <a:rPr lang="en-GB" smtClean="0"/>
              <a:t>24</a:t>
            </a:fld>
            <a:endParaRPr lang="en-GB" dirty="0"/>
          </a:p>
        </p:txBody>
      </p:sp>
      <p:graphicFrame>
        <p:nvGraphicFramePr>
          <p:cNvPr id="6" name="Table 5">
            <a:extLst>
              <a:ext uri="{FF2B5EF4-FFF2-40B4-BE49-F238E27FC236}">
                <a16:creationId xmlns:a16="http://schemas.microsoft.com/office/drawing/2014/main" id="{4C95DF0B-B0F4-4F13-8284-F6C9581F16EF}"/>
              </a:ext>
            </a:extLst>
          </p:cNvPr>
          <p:cNvGraphicFramePr>
            <a:graphicFrameLocks noGrp="1"/>
          </p:cNvGraphicFramePr>
          <p:nvPr>
            <p:extLst>
              <p:ext uri="{D42A27DB-BD31-4B8C-83A1-F6EECF244321}">
                <p14:modId xmlns:p14="http://schemas.microsoft.com/office/powerpoint/2010/main" val="1073466277"/>
              </p:ext>
            </p:extLst>
          </p:nvPr>
        </p:nvGraphicFramePr>
        <p:xfrm>
          <a:off x="515035" y="1115589"/>
          <a:ext cx="4056965" cy="1621282"/>
        </p:xfrm>
        <a:graphic>
          <a:graphicData uri="http://schemas.openxmlformats.org/drawingml/2006/table">
            <a:tbl>
              <a:tblPr firstRow="1" firstCol="1" bandRow="1"/>
              <a:tblGrid>
                <a:gridCol w="570267">
                  <a:extLst>
                    <a:ext uri="{9D8B030D-6E8A-4147-A177-3AD203B41FA5}">
                      <a16:colId xmlns:a16="http://schemas.microsoft.com/office/drawing/2014/main" val="3551999222"/>
                    </a:ext>
                  </a:extLst>
                </a:gridCol>
                <a:gridCol w="697150">
                  <a:extLst>
                    <a:ext uri="{9D8B030D-6E8A-4147-A177-3AD203B41FA5}">
                      <a16:colId xmlns:a16="http://schemas.microsoft.com/office/drawing/2014/main" val="570580911"/>
                    </a:ext>
                  </a:extLst>
                </a:gridCol>
                <a:gridCol w="697387">
                  <a:extLst>
                    <a:ext uri="{9D8B030D-6E8A-4147-A177-3AD203B41FA5}">
                      <a16:colId xmlns:a16="http://schemas.microsoft.com/office/drawing/2014/main" val="2096197956"/>
                    </a:ext>
                  </a:extLst>
                </a:gridCol>
                <a:gridCol w="697387">
                  <a:extLst>
                    <a:ext uri="{9D8B030D-6E8A-4147-A177-3AD203B41FA5}">
                      <a16:colId xmlns:a16="http://schemas.microsoft.com/office/drawing/2014/main" val="3068177647"/>
                    </a:ext>
                  </a:extLst>
                </a:gridCol>
                <a:gridCol w="697387">
                  <a:extLst>
                    <a:ext uri="{9D8B030D-6E8A-4147-A177-3AD203B41FA5}">
                      <a16:colId xmlns:a16="http://schemas.microsoft.com/office/drawing/2014/main" val="495162646"/>
                    </a:ext>
                  </a:extLst>
                </a:gridCol>
                <a:gridCol w="697387">
                  <a:extLst>
                    <a:ext uri="{9D8B030D-6E8A-4147-A177-3AD203B41FA5}">
                      <a16:colId xmlns:a16="http://schemas.microsoft.com/office/drawing/2014/main" val="2408742341"/>
                    </a:ext>
                  </a:extLst>
                </a:gridCol>
              </a:tblGrid>
              <a:tr h="0">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Time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Thurday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2012961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8-9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38617"/>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9-10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49285"/>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10-11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1492254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11-12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4527825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12-13</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28106"/>
                  </a:ext>
                </a:extLst>
              </a:tr>
              <a:tr h="101867">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13-14</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8081580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12021797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15-16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88246285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16-17</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76022752"/>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17-18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31214654"/>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18-19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78378"/>
                  </a:ext>
                </a:extLst>
              </a:tr>
              <a:tr h="107440">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19-20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691952"/>
                  </a:ext>
                </a:extLst>
              </a:tr>
            </a:tbl>
          </a:graphicData>
        </a:graphic>
      </p:graphicFrame>
      <p:graphicFrame>
        <p:nvGraphicFramePr>
          <p:cNvPr id="7" name="Table 6">
            <a:extLst>
              <a:ext uri="{FF2B5EF4-FFF2-40B4-BE49-F238E27FC236}">
                <a16:creationId xmlns:a16="http://schemas.microsoft.com/office/drawing/2014/main" id="{C4AB836D-B50C-484E-A865-34959D0CBAF7}"/>
              </a:ext>
            </a:extLst>
          </p:cNvPr>
          <p:cNvGraphicFramePr>
            <a:graphicFrameLocks noGrp="1"/>
          </p:cNvGraphicFramePr>
          <p:nvPr>
            <p:extLst>
              <p:ext uri="{D42A27DB-BD31-4B8C-83A1-F6EECF244321}">
                <p14:modId xmlns:p14="http://schemas.microsoft.com/office/powerpoint/2010/main" val="3274131584"/>
              </p:ext>
            </p:extLst>
          </p:nvPr>
        </p:nvGraphicFramePr>
        <p:xfrm>
          <a:off x="4709555" y="1115589"/>
          <a:ext cx="4056965" cy="1621282"/>
        </p:xfrm>
        <a:graphic>
          <a:graphicData uri="http://schemas.openxmlformats.org/drawingml/2006/table">
            <a:tbl>
              <a:tblPr firstRow="1" firstCol="1" bandRow="1"/>
              <a:tblGrid>
                <a:gridCol w="570267">
                  <a:extLst>
                    <a:ext uri="{9D8B030D-6E8A-4147-A177-3AD203B41FA5}">
                      <a16:colId xmlns:a16="http://schemas.microsoft.com/office/drawing/2014/main" val="3551999222"/>
                    </a:ext>
                  </a:extLst>
                </a:gridCol>
                <a:gridCol w="697150">
                  <a:extLst>
                    <a:ext uri="{9D8B030D-6E8A-4147-A177-3AD203B41FA5}">
                      <a16:colId xmlns:a16="http://schemas.microsoft.com/office/drawing/2014/main" val="570580911"/>
                    </a:ext>
                  </a:extLst>
                </a:gridCol>
                <a:gridCol w="697387">
                  <a:extLst>
                    <a:ext uri="{9D8B030D-6E8A-4147-A177-3AD203B41FA5}">
                      <a16:colId xmlns:a16="http://schemas.microsoft.com/office/drawing/2014/main" val="2096197956"/>
                    </a:ext>
                  </a:extLst>
                </a:gridCol>
                <a:gridCol w="697387">
                  <a:extLst>
                    <a:ext uri="{9D8B030D-6E8A-4147-A177-3AD203B41FA5}">
                      <a16:colId xmlns:a16="http://schemas.microsoft.com/office/drawing/2014/main" val="3068177647"/>
                    </a:ext>
                  </a:extLst>
                </a:gridCol>
                <a:gridCol w="697387">
                  <a:extLst>
                    <a:ext uri="{9D8B030D-6E8A-4147-A177-3AD203B41FA5}">
                      <a16:colId xmlns:a16="http://schemas.microsoft.com/office/drawing/2014/main" val="495162646"/>
                    </a:ext>
                  </a:extLst>
                </a:gridCol>
                <a:gridCol w="697387">
                  <a:extLst>
                    <a:ext uri="{9D8B030D-6E8A-4147-A177-3AD203B41FA5}">
                      <a16:colId xmlns:a16="http://schemas.microsoft.com/office/drawing/2014/main" val="2408742341"/>
                    </a:ext>
                  </a:extLst>
                </a:gridCol>
              </a:tblGrid>
              <a:tr h="0">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Time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Thurday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2012961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8-9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38617"/>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9-10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49285"/>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10-11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492254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11-12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527825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12-13</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28106"/>
                  </a:ext>
                </a:extLst>
              </a:tr>
              <a:tr h="10576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13-14</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18081580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12021797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15-16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8246285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16-17</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76022752"/>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17-18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31214654"/>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18-19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7837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19-20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691952"/>
                  </a:ext>
                </a:extLst>
              </a:tr>
            </a:tbl>
          </a:graphicData>
        </a:graphic>
      </p:graphicFrame>
      <p:graphicFrame>
        <p:nvGraphicFramePr>
          <p:cNvPr id="8" name="Table 7">
            <a:extLst>
              <a:ext uri="{FF2B5EF4-FFF2-40B4-BE49-F238E27FC236}">
                <a16:creationId xmlns:a16="http://schemas.microsoft.com/office/drawing/2014/main" id="{44506D58-16C7-4A99-9BE9-0382F5A4A0C0}"/>
              </a:ext>
            </a:extLst>
          </p:cNvPr>
          <p:cNvGraphicFramePr>
            <a:graphicFrameLocks noGrp="1"/>
          </p:cNvGraphicFramePr>
          <p:nvPr>
            <p:extLst>
              <p:ext uri="{D42A27DB-BD31-4B8C-83A1-F6EECF244321}">
                <p14:modId xmlns:p14="http://schemas.microsoft.com/office/powerpoint/2010/main" val="3984049165"/>
              </p:ext>
            </p:extLst>
          </p:nvPr>
        </p:nvGraphicFramePr>
        <p:xfrm>
          <a:off x="545891" y="2826270"/>
          <a:ext cx="4056965" cy="1621282"/>
        </p:xfrm>
        <a:graphic>
          <a:graphicData uri="http://schemas.openxmlformats.org/drawingml/2006/table">
            <a:tbl>
              <a:tblPr firstRow="1" firstCol="1" bandRow="1"/>
              <a:tblGrid>
                <a:gridCol w="570267">
                  <a:extLst>
                    <a:ext uri="{9D8B030D-6E8A-4147-A177-3AD203B41FA5}">
                      <a16:colId xmlns:a16="http://schemas.microsoft.com/office/drawing/2014/main" val="3551999222"/>
                    </a:ext>
                  </a:extLst>
                </a:gridCol>
                <a:gridCol w="697150">
                  <a:extLst>
                    <a:ext uri="{9D8B030D-6E8A-4147-A177-3AD203B41FA5}">
                      <a16:colId xmlns:a16="http://schemas.microsoft.com/office/drawing/2014/main" val="570580911"/>
                    </a:ext>
                  </a:extLst>
                </a:gridCol>
                <a:gridCol w="697387">
                  <a:extLst>
                    <a:ext uri="{9D8B030D-6E8A-4147-A177-3AD203B41FA5}">
                      <a16:colId xmlns:a16="http://schemas.microsoft.com/office/drawing/2014/main" val="2096197956"/>
                    </a:ext>
                  </a:extLst>
                </a:gridCol>
                <a:gridCol w="697387">
                  <a:extLst>
                    <a:ext uri="{9D8B030D-6E8A-4147-A177-3AD203B41FA5}">
                      <a16:colId xmlns:a16="http://schemas.microsoft.com/office/drawing/2014/main" val="3068177647"/>
                    </a:ext>
                  </a:extLst>
                </a:gridCol>
                <a:gridCol w="697387">
                  <a:extLst>
                    <a:ext uri="{9D8B030D-6E8A-4147-A177-3AD203B41FA5}">
                      <a16:colId xmlns:a16="http://schemas.microsoft.com/office/drawing/2014/main" val="495162646"/>
                    </a:ext>
                  </a:extLst>
                </a:gridCol>
                <a:gridCol w="697387">
                  <a:extLst>
                    <a:ext uri="{9D8B030D-6E8A-4147-A177-3AD203B41FA5}">
                      <a16:colId xmlns:a16="http://schemas.microsoft.com/office/drawing/2014/main" val="2408742341"/>
                    </a:ext>
                  </a:extLst>
                </a:gridCol>
              </a:tblGrid>
              <a:tr h="0">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Time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Thurday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07000"/>
                        </a:lnSpc>
                        <a:spcAft>
                          <a:spcPts val="0"/>
                        </a:spcAft>
                      </a:pPr>
                      <a:r>
                        <a:rPr lang="en-US" sz="800">
                          <a:solidFill>
                            <a:srgbClr val="000000"/>
                          </a:solidFill>
                          <a:effectLst/>
                          <a:latin typeface="Calibri" panose="020F0502020204030204" pitchFamily="34" charset="0"/>
                          <a:ea typeface="Calibri" panose="020F0502020204030204" pitchFamily="34" charset="0"/>
                          <a:cs typeface="Arial" panose="020B0604020202020204" pitchFamily="34" charset="0"/>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2012961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8-9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38617"/>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9-10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849285"/>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10-11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21492254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11-12</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14527825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12-13</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896828106"/>
                  </a:ext>
                </a:extLst>
              </a:tr>
              <a:tr h="117800">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13-14</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815808"/>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14-15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120217979"/>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15-16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882462850"/>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16-17</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776022752"/>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17-18</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31214654"/>
                  </a:ext>
                </a:extLst>
              </a:tr>
              <a:tr h="77032">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18-19</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878378"/>
                  </a:ext>
                </a:extLst>
              </a:tr>
              <a:tr h="0">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19-20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800" dirty="0">
                          <a:effectLst/>
                          <a:latin typeface="Calibri" panose="020F0502020204030204" pitchFamily="34"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9963" marR="9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2691952"/>
                  </a:ext>
                </a:extLst>
              </a:tr>
            </a:tbl>
          </a:graphicData>
        </a:graphic>
      </p:graphicFrame>
      <p:sp>
        <p:nvSpPr>
          <p:cNvPr id="9" name="TextBox 8">
            <a:extLst>
              <a:ext uri="{FF2B5EF4-FFF2-40B4-BE49-F238E27FC236}">
                <a16:creationId xmlns:a16="http://schemas.microsoft.com/office/drawing/2014/main" id="{244391AF-59D0-4DE6-AED2-F4B32DD75424}"/>
              </a:ext>
            </a:extLst>
          </p:cNvPr>
          <p:cNvSpPr txBox="1"/>
          <p:nvPr/>
        </p:nvSpPr>
        <p:spPr>
          <a:xfrm>
            <a:off x="1817508" y="1325735"/>
            <a:ext cx="587019" cy="369332"/>
          </a:xfrm>
          <a:prstGeom prst="rect">
            <a:avLst/>
          </a:prstGeom>
          <a:noFill/>
        </p:spPr>
        <p:txBody>
          <a:bodyPr wrap="none" rtlCol="0">
            <a:spAutoFit/>
          </a:bodyPr>
          <a:lstStyle/>
          <a:p>
            <a:pPr algn="ctr"/>
            <a:r>
              <a:rPr lang="en-GB" sz="900" b="1" dirty="0">
                <a:solidFill>
                  <a:schemeClr val="accent5">
                    <a:lumMod val="60000"/>
                    <a:lumOff val="40000"/>
                  </a:schemeClr>
                </a:solidFill>
                <a:effectLst>
                  <a:glow rad="88900">
                    <a:schemeClr val="bg1"/>
                  </a:glow>
                </a:effectLst>
              </a:rPr>
              <a:t>lectures</a:t>
            </a:r>
          </a:p>
          <a:p>
            <a:pPr algn="ctr"/>
            <a:r>
              <a:rPr lang="en-GB" sz="900" b="1" dirty="0">
                <a:solidFill>
                  <a:schemeClr val="accent5">
                    <a:lumMod val="60000"/>
                    <a:lumOff val="40000"/>
                  </a:schemeClr>
                </a:solidFill>
                <a:effectLst>
                  <a:glow rad="88900">
                    <a:schemeClr val="bg1"/>
                  </a:glow>
                </a:effectLst>
              </a:rPr>
              <a:t>(online)</a:t>
            </a:r>
          </a:p>
        </p:txBody>
      </p:sp>
      <p:sp>
        <p:nvSpPr>
          <p:cNvPr id="10" name="TextBox 9">
            <a:extLst>
              <a:ext uri="{FF2B5EF4-FFF2-40B4-BE49-F238E27FC236}">
                <a16:creationId xmlns:a16="http://schemas.microsoft.com/office/drawing/2014/main" id="{75110FCA-6E74-4925-BACC-149DE2E91C87}"/>
              </a:ext>
            </a:extLst>
          </p:cNvPr>
          <p:cNvSpPr txBox="1"/>
          <p:nvPr/>
        </p:nvSpPr>
        <p:spPr>
          <a:xfrm>
            <a:off x="1045134" y="1358509"/>
            <a:ext cx="752130" cy="369332"/>
          </a:xfrm>
          <a:prstGeom prst="rect">
            <a:avLst/>
          </a:prstGeom>
          <a:noFill/>
          <a:effectLst/>
        </p:spPr>
        <p:txBody>
          <a:bodyPr wrap="none" rtlCol="0">
            <a:spAutoFit/>
          </a:bodyPr>
          <a:lstStyle/>
          <a:p>
            <a:pPr algn="ctr"/>
            <a:r>
              <a:rPr lang="en-GB" sz="900" b="1" dirty="0">
                <a:solidFill>
                  <a:schemeClr val="bg1">
                    <a:lumMod val="50000"/>
                  </a:schemeClr>
                </a:solidFill>
                <a:effectLst>
                  <a:glow rad="101600">
                    <a:schemeClr val="bg1"/>
                  </a:glow>
                </a:effectLst>
              </a:rPr>
              <a:t>Kick-off</a:t>
            </a:r>
          </a:p>
          <a:p>
            <a:pPr algn="ctr"/>
            <a:r>
              <a:rPr lang="en-GB" sz="900" b="1" dirty="0">
                <a:solidFill>
                  <a:schemeClr val="bg1">
                    <a:lumMod val="50000"/>
                  </a:schemeClr>
                </a:solidFill>
                <a:effectLst>
                  <a:glow rad="101600">
                    <a:schemeClr val="bg1"/>
                  </a:glow>
                </a:effectLst>
              </a:rPr>
              <a:t>programme</a:t>
            </a:r>
          </a:p>
        </p:txBody>
      </p:sp>
      <p:sp>
        <p:nvSpPr>
          <p:cNvPr id="11" name="TextBox 10">
            <a:extLst>
              <a:ext uri="{FF2B5EF4-FFF2-40B4-BE49-F238E27FC236}">
                <a16:creationId xmlns:a16="http://schemas.microsoft.com/office/drawing/2014/main" id="{89B43E11-17B6-4F46-80F0-9B82B7D50A3B}"/>
              </a:ext>
            </a:extLst>
          </p:cNvPr>
          <p:cNvSpPr txBox="1"/>
          <p:nvPr/>
        </p:nvSpPr>
        <p:spPr>
          <a:xfrm>
            <a:off x="1808692" y="2015629"/>
            <a:ext cx="604653" cy="369332"/>
          </a:xfrm>
          <a:prstGeom prst="rect">
            <a:avLst/>
          </a:prstGeom>
          <a:noFill/>
        </p:spPr>
        <p:txBody>
          <a:bodyPr wrap="none" rtlCol="0">
            <a:spAutoFit/>
          </a:bodyPr>
          <a:lstStyle/>
          <a:p>
            <a:pPr algn="ctr"/>
            <a:r>
              <a:rPr lang="en-GB" sz="900" b="1" dirty="0">
                <a:solidFill>
                  <a:srgbClr val="92D050"/>
                </a:solidFill>
                <a:effectLst>
                  <a:glow rad="88900">
                    <a:schemeClr val="bg1"/>
                  </a:glow>
                </a:effectLst>
              </a:rPr>
              <a:t>project-</a:t>
            </a:r>
          </a:p>
          <a:p>
            <a:pPr algn="ctr"/>
            <a:r>
              <a:rPr lang="en-GB" sz="900" b="1" dirty="0">
                <a:solidFill>
                  <a:srgbClr val="92D050"/>
                </a:solidFill>
                <a:effectLst>
                  <a:glow rad="88900">
                    <a:schemeClr val="bg1"/>
                  </a:glow>
                </a:effectLst>
              </a:rPr>
              <a:t>planning</a:t>
            </a:r>
          </a:p>
        </p:txBody>
      </p:sp>
      <p:sp>
        <p:nvSpPr>
          <p:cNvPr id="12" name="TextBox 11">
            <a:extLst>
              <a:ext uri="{FF2B5EF4-FFF2-40B4-BE49-F238E27FC236}">
                <a16:creationId xmlns:a16="http://schemas.microsoft.com/office/drawing/2014/main" id="{5723A96E-B6AD-48B3-AA26-1EEFAE32A88C}"/>
              </a:ext>
            </a:extLst>
          </p:cNvPr>
          <p:cNvSpPr txBox="1"/>
          <p:nvPr/>
        </p:nvSpPr>
        <p:spPr>
          <a:xfrm>
            <a:off x="1840752" y="2321042"/>
            <a:ext cx="572593" cy="215444"/>
          </a:xfrm>
          <a:prstGeom prst="rect">
            <a:avLst/>
          </a:prstGeom>
          <a:noFill/>
        </p:spPr>
        <p:txBody>
          <a:bodyPr wrap="none" rtlCol="0">
            <a:spAutoFit/>
          </a:bodyPr>
          <a:lstStyle/>
          <a:p>
            <a:pPr algn="ctr"/>
            <a:r>
              <a:rPr lang="en-GB" sz="800" b="1" dirty="0">
                <a:solidFill>
                  <a:schemeClr val="accent6">
                    <a:lumMod val="50000"/>
                  </a:schemeClr>
                </a:solidFill>
                <a:effectLst>
                  <a:glow rad="88900">
                    <a:schemeClr val="bg1"/>
                  </a:glow>
                </a:effectLst>
              </a:rPr>
              <a:t>feedback</a:t>
            </a:r>
          </a:p>
        </p:txBody>
      </p:sp>
      <p:sp>
        <p:nvSpPr>
          <p:cNvPr id="13" name="TextBox 12">
            <a:extLst>
              <a:ext uri="{FF2B5EF4-FFF2-40B4-BE49-F238E27FC236}">
                <a16:creationId xmlns:a16="http://schemas.microsoft.com/office/drawing/2014/main" id="{77DF5ECD-F183-4E26-A568-8E43E810162A}"/>
              </a:ext>
            </a:extLst>
          </p:cNvPr>
          <p:cNvSpPr txBox="1"/>
          <p:nvPr/>
        </p:nvSpPr>
        <p:spPr>
          <a:xfrm>
            <a:off x="3232674" y="2162681"/>
            <a:ext cx="657552" cy="369332"/>
          </a:xfrm>
          <a:prstGeom prst="rect">
            <a:avLst/>
          </a:prstGeom>
          <a:noFill/>
        </p:spPr>
        <p:txBody>
          <a:bodyPr wrap="none" rtlCol="0">
            <a:spAutoFit/>
          </a:bodyPr>
          <a:lstStyle/>
          <a:p>
            <a:pPr algn="ctr"/>
            <a:r>
              <a:rPr lang="en-GB" sz="900" b="1" dirty="0">
                <a:solidFill>
                  <a:srgbClr val="FFC000"/>
                </a:solidFill>
                <a:effectLst>
                  <a:glow rad="88900">
                    <a:schemeClr val="bg1"/>
                  </a:glow>
                </a:effectLst>
              </a:rPr>
              <a:t>project-</a:t>
            </a:r>
          </a:p>
          <a:p>
            <a:pPr algn="ctr"/>
            <a:r>
              <a:rPr lang="en-GB" sz="900" b="1" dirty="0">
                <a:solidFill>
                  <a:srgbClr val="FFC000"/>
                </a:solidFill>
                <a:effectLst>
                  <a:glow rad="88900">
                    <a:schemeClr val="bg1"/>
                  </a:glow>
                </a:effectLst>
              </a:rPr>
              <a:t>execution</a:t>
            </a:r>
          </a:p>
        </p:txBody>
      </p:sp>
      <p:sp>
        <p:nvSpPr>
          <p:cNvPr id="14" name="TextBox 13">
            <a:extLst>
              <a:ext uri="{FF2B5EF4-FFF2-40B4-BE49-F238E27FC236}">
                <a16:creationId xmlns:a16="http://schemas.microsoft.com/office/drawing/2014/main" id="{60117ED4-DA7A-4F5B-8D05-AA871772EC2A}"/>
              </a:ext>
            </a:extLst>
          </p:cNvPr>
          <p:cNvSpPr txBox="1"/>
          <p:nvPr/>
        </p:nvSpPr>
        <p:spPr>
          <a:xfrm>
            <a:off x="2575577" y="3112023"/>
            <a:ext cx="554959" cy="400110"/>
          </a:xfrm>
          <a:prstGeom prst="rect">
            <a:avLst/>
          </a:prstGeom>
          <a:noFill/>
        </p:spPr>
        <p:txBody>
          <a:bodyPr wrap="none" rtlCol="0">
            <a:spAutoFit/>
          </a:bodyPr>
          <a:lstStyle/>
          <a:p>
            <a:pPr algn="ctr"/>
            <a:r>
              <a:rPr lang="en-GB" sz="1000" i="1" dirty="0">
                <a:solidFill>
                  <a:srgbClr val="000000"/>
                </a:solidFill>
                <a:effectLst>
                  <a:glow rad="88900">
                    <a:schemeClr val="bg1"/>
                  </a:glow>
                </a:effectLst>
              </a:rPr>
              <a:t>transit</a:t>
            </a:r>
          </a:p>
          <a:p>
            <a:pPr algn="ctr"/>
            <a:r>
              <a:rPr lang="en-GB" sz="1000" i="1" dirty="0">
                <a:solidFill>
                  <a:srgbClr val="000000"/>
                </a:solidFill>
                <a:effectLst>
                  <a:glow rad="88900">
                    <a:schemeClr val="bg1"/>
                  </a:glow>
                </a:effectLst>
              </a:rPr>
              <a:t>to DTU</a:t>
            </a:r>
          </a:p>
        </p:txBody>
      </p:sp>
      <p:sp>
        <p:nvSpPr>
          <p:cNvPr id="15" name="TextBox 14">
            <a:extLst>
              <a:ext uri="{FF2B5EF4-FFF2-40B4-BE49-F238E27FC236}">
                <a16:creationId xmlns:a16="http://schemas.microsoft.com/office/drawing/2014/main" id="{CFAA8E4A-7489-40CE-A874-2611714E272A}"/>
              </a:ext>
            </a:extLst>
          </p:cNvPr>
          <p:cNvSpPr txBox="1"/>
          <p:nvPr/>
        </p:nvSpPr>
        <p:spPr>
          <a:xfrm>
            <a:off x="3198209" y="3045012"/>
            <a:ext cx="726481" cy="230832"/>
          </a:xfrm>
          <a:prstGeom prst="rect">
            <a:avLst/>
          </a:prstGeom>
          <a:noFill/>
        </p:spPr>
        <p:txBody>
          <a:bodyPr wrap="none" rtlCol="0">
            <a:spAutoFit/>
          </a:bodyPr>
          <a:lstStyle/>
          <a:p>
            <a:pPr algn="ctr"/>
            <a:r>
              <a:rPr lang="en-GB" sz="900" b="1" dirty="0">
                <a:solidFill>
                  <a:schemeClr val="accent3">
                    <a:lumMod val="60000"/>
                    <a:lumOff val="40000"/>
                  </a:schemeClr>
                </a:solidFill>
                <a:effectLst>
                  <a:glow rad="88900">
                    <a:schemeClr val="bg1"/>
                  </a:glow>
                </a:effectLst>
              </a:rPr>
              <a:t>finalization</a:t>
            </a:r>
          </a:p>
        </p:txBody>
      </p:sp>
      <p:sp>
        <p:nvSpPr>
          <p:cNvPr id="16" name="TextBox 15">
            <a:extLst>
              <a:ext uri="{FF2B5EF4-FFF2-40B4-BE49-F238E27FC236}">
                <a16:creationId xmlns:a16="http://schemas.microsoft.com/office/drawing/2014/main" id="{17BD2E9E-C8C0-4E17-9B68-0003CB28ECE4}"/>
              </a:ext>
            </a:extLst>
          </p:cNvPr>
          <p:cNvSpPr txBox="1"/>
          <p:nvPr/>
        </p:nvSpPr>
        <p:spPr>
          <a:xfrm>
            <a:off x="4051044" y="3824041"/>
            <a:ext cx="457176" cy="230832"/>
          </a:xfrm>
          <a:prstGeom prst="rect">
            <a:avLst/>
          </a:prstGeom>
          <a:noFill/>
        </p:spPr>
        <p:txBody>
          <a:bodyPr wrap="none" rtlCol="0">
            <a:spAutoFit/>
          </a:bodyPr>
          <a:lstStyle/>
          <a:p>
            <a:pPr algn="ctr"/>
            <a:r>
              <a:rPr lang="en-GB" sz="900" b="1" dirty="0">
                <a:solidFill>
                  <a:schemeClr val="accent1">
                    <a:lumMod val="50000"/>
                  </a:schemeClr>
                </a:solidFill>
                <a:effectLst>
                  <a:glow rad="88900">
                    <a:schemeClr val="bg1"/>
                  </a:glow>
                </a:effectLst>
              </a:rPr>
              <a:t>social</a:t>
            </a:r>
          </a:p>
        </p:txBody>
      </p:sp>
      <p:sp>
        <p:nvSpPr>
          <p:cNvPr id="17" name="TextBox 16">
            <a:extLst>
              <a:ext uri="{FF2B5EF4-FFF2-40B4-BE49-F238E27FC236}">
                <a16:creationId xmlns:a16="http://schemas.microsoft.com/office/drawing/2014/main" id="{A06B1E94-0311-43BF-8C76-A3D78EA1CDCA}"/>
              </a:ext>
            </a:extLst>
          </p:cNvPr>
          <p:cNvSpPr txBox="1"/>
          <p:nvPr/>
        </p:nvSpPr>
        <p:spPr>
          <a:xfrm>
            <a:off x="3698395" y="2965449"/>
            <a:ext cx="1206361" cy="507831"/>
          </a:xfrm>
          <a:prstGeom prst="rect">
            <a:avLst/>
          </a:prstGeom>
          <a:noFill/>
        </p:spPr>
        <p:txBody>
          <a:bodyPr wrap="square" rtlCol="0">
            <a:spAutoFit/>
          </a:bodyPr>
          <a:lstStyle/>
          <a:p>
            <a:pPr algn="ctr"/>
            <a:endParaRPr lang="en-GB" sz="900" b="1" dirty="0">
              <a:effectLst>
                <a:glow rad="88900">
                  <a:schemeClr val="bg1"/>
                </a:glow>
              </a:effectLst>
            </a:endParaRPr>
          </a:p>
          <a:p>
            <a:pPr algn="ctr"/>
            <a:r>
              <a:rPr lang="en-GB" sz="900" b="1" dirty="0">
                <a:effectLst>
                  <a:glow rad="88900">
                    <a:schemeClr val="bg1"/>
                  </a:glow>
                </a:effectLst>
              </a:rPr>
              <a:t>Assessment (</a:t>
            </a:r>
            <a:r>
              <a:rPr lang="en-GB" sz="900" b="1" dirty="0" err="1">
                <a:effectLst>
                  <a:glow rad="88900">
                    <a:schemeClr val="bg1"/>
                  </a:glow>
                </a:effectLst>
              </a:rPr>
              <a:t>video+presentation</a:t>
            </a:r>
            <a:r>
              <a:rPr lang="en-GB" sz="900" b="1" dirty="0">
                <a:effectLst>
                  <a:glow rad="88900">
                    <a:schemeClr val="bg1"/>
                  </a:glow>
                </a:effectLst>
              </a:rPr>
              <a:t>)</a:t>
            </a:r>
          </a:p>
        </p:txBody>
      </p:sp>
      <p:sp>
        <p:nvSpPr>
          <p:cNvPr id="19" name="TextBox 18">
            <a:extLst>
              <a:ext uri="{FF2B5EF4-FFF2-40B4-BE49-F238E27FC236}">
                <a16:creationId xmlns:a16="http://schemas.microsoft.com/office/drawing/2014/main" id="{F55E9C1E-E399-4F7F-8785-26EE64707D43}"/>
              </a:ext>
            </a:extLst>
          </p:cNvPr>
          <p:cNvSpPr txBox="1"/>
          <p:nvPr/>
        </p:nvSpPr>
        <p:spPr>
          <a:xfrm>
            <a:off x="2919694" y="1798209"/>
            <a:ext cx="1263228" cy="369332"/>
          </a:xfrm>
          <a:prstGeom prst="rect">
            <a:avLst/>
          </a:prstGeom>
          <a:noFill/>
        </p:spPr>
        <p:txBody>
          <a:bodyPr wrap="square" rtlCol="0">
            <a:spAutoFit/>
          </a:bodyPr>
          <a:lstStyle/>
          <a:p>
            <a:pPr algn="ctr"/>
            <a:r>
              <a:rPr lang="en-GB" sz="900" b="1" dirty="0">
                <a:effectLst>
                  <a:glow rad="88900">
                    <a:schemeClr val="bg1"/>
                  </a:glow>
                </a:effectLst>
              </a:rPr>
              <a:t>Assessment 1 </a:t>
            </a:r>
          </a:p>
          <a:p>
            <a:pPr algn="ctr"/>
            <a:r>
              <a:rPr lang="en-GB" sz="900" b="1" dirty="0">
                <a:effectLst>
                  <a:glow rad="88900">
                    <a:schemeClr val="bg1"/>
                  </a:glow>
                </a:effectLst>
              </a:rPr>
              <a:t>(project plan)</a:t>
            </a:r>
          </a:p>
        </p:txBody>
      </p:sp>
      <p:sp>
        <p:nvSpPr>
          <p:cNvPr id="21" name="TextBox 20">
            <a:extLst>
              <a:ext uri="{FF2B5EF4-FFF2-40B4-BE49-F238E27FC236}">
                <a16:creationId xmlns:a16="http://schemas.microsoft.com/office/drawing/2014/main" id="{06ACFB3C-7C46-4952-96D9-9D39855CA230}"/>
              </a:ext>
            </a:extLst>
          </p:cNvPr>
          <p:cNvSpPr txBox="1"/>
          <p:nvPr/>
        </p:nvSpPr>
        <p:spPr>
          <a:xfrm>
            <a:off x="5309986" y="1808866"/>
            <a:ext cx="623889" cy="230832"/>
          </a:xfrm>
          <a:prstGeom prst="rect">
            <a:avLst/>
          </a:prstGeom>
          <a:noFill/>
        </p:spPr>
        <p:txBody>
          <a:bodyPr wrap="none" rtlCol="0">
            <a:spAutoFit/>
          </a:bodyPr>
          <a:lstStyle/>
          <a:p>
            <a:pPr algn="ctr"/>
            <a:r>
              <a:rPr lang="en-GB" sz="900" b="1" dirty="0">
                <a:solidFill>
                  <a:schemeClr val="accent4">
                    <a:lumMod val="50000"/>
                  </a:schemeClr>
                </a:solidFill>
                <a:effectLst>
                  <a:glow rad="88900">
                    <a:schemeClr val="bg1"/>
                  </a:glow>
                </a:effectLst>
              </a:rPr>
              <a:t>feedback</a:t>
            </a:r>
          </a:p>
        </p:txBody>
      </p:sp>
      <p:sp>
        <p:nvSpPr>
          <p:cNvPr id="22" name="TextBox 21">
            <a:extLst>
              <a:ext uri="{FF2B5EF4-FFF2-40B4-BE49-F238E27FC236}">
                <a16:creationId xmlns:a16="http://schemas.microsoft.com/office/drawing/2014/main" id="{BC43AF87-C06C-4A64-8700-50B17E489205}"/>
              </a:ext>
            </a:extLst>
          </p:cNvPr>
          <p:cNvSpPr txBox="1"/>
          <p:nvPr/>
        </p:nvSpPr>
        <p:spPr>
          <a:xfrm>
            <a:off x="2532295" y="1956474"/>
            <a:ext cx="572593" cy="338554"/>
          </a:xfrm>
          <a:prstGeom prst="rect">
            <a:avLst/>
          </a:prstGeom>
          <a:noFill/>
        </p:spPr>
        <p:txBody>
          <a:bodyPr wrap="none" rtlCol="0">
            <a:spAutoFit/>
          </a:bodyPr>
          <a:lstStyle/>
          <a:p>
            <a:pPr algn="ctr"/>
            <a:r>
              <a:rPr lang="en-GB" sz="800" b="1" dirty="0">
                <a:solidFill>
                  <a:schemeClr val="accent6">
                    <a:lumMod val="50000"/>
                  </a:schemeClr>
                </a:solidFill>
                <a:effectLst>
                  <a:glow rad="88900">
                    <a:schemeClr val="bg1"/>
                  </a:glow>
                </a:effectLst>
              </a:rPr>
              <a:t>peer-</a:t>
            </a:r>
          </a:p>
          <a:p>
            <a:pPr algn="ctr"/>
            <a:r>
              <a:rPr lang="en-GB" sz="800" b="1" dirty="0">
                <a:solidFill>
                  <a:schemeClr val="accent6">
                    <a:lumMod val="50000"/>
                  </a:schemeClr>
                </a:solidFill>
                <a:effectLst>
                  <a:glow rad="88900">
                    <a:schemeClr val="bg1"/>
                  </a:glow>
                </a:effectLst>
              </a:rPr>
              <a:t>feedback</a:t>
            </a:r>
          </a:p>
        </p:txBody>
      </p:sp>
      <p:sp>
        <p:nvSpPr>
          <p:cNvPr id="23" name="TextBox 22">
            <a:extLst>
              <a:ext uri="{FF2B5EF4-FFF2-40B4-BE49-F238E27FC236}">
                <a16:creationId xmlns:a16="http://schemas.microsoft.com/office/drawing/2014/main" id="{FE3B6E51-A99D-4451-BEB0-AE06BC47BE3C}"/>
              </a:ext>
            </a:extLst>
          </p:cNvPr>
          <p:cNvSpPr txBox="1"/>
          <p:nvPr/>
        </p:nvSpPr>
        <p:spPr>
          <a:xfrm>
            <a:off x="3890226" y="1931252"/>
            <a:ext cx="679994" cy="369332"/>
          </a:xfrm>
          <a:prstGeom prst="rect">
            <a:avLst/>
          </a:prstGeom>
          <a:noFill/>
        </p:spPr>
        <p:txBody>
          <a:bodyPr wrap="none" rtlCol="0">
            <a:spAutoFit/>
          </a:bodyPr>
          <a:lstStyle/>
          <a:p>
            <a:pPr algn="ctr"/>
            <a:r>
              <a:rPr lang="en-GB" sz="900" b="1" dirty="0">
                <a:solidFill>
                  <a:schemeClr val="accent5">
                    <a:lumMod val="60000"/>
                    <a:lumOff val="40000"/>
                  </a:schemeClr>
                </a:solidFill>
                <a:effectLst>
                  <a:glow rad="88900">
                    <a:schemeClr val="bg1"/>
                  </a:glow>
                </a:effectLst>
              </a:rPr>
              <a:t>lecture</a:t>
            </a:r>
          </a:p>
          <a:p>
            <a:pPr algn="ctr"/>
            <a:r>
              <a:rPr lang="en-GB" sz="900" b="1" dirty="0">
                <a:solidFill>
                  <a:schemeClr val="accent5">
                    <a:lumMod val="60000"/>
                    <a:lumOff val="40000"/>
                  </a:schemeClr>
                </a:solidFill>
                <a:effectLst>
                  <a:glow rad="88900">
                    <a:schemeClr val="bg1"/>
                  </a:glow>
                </a:effectLst>
              </a:rPr>
              <a:t>discussion</a:t>
            </a:r>
          </a:p>
        </p:txBody>
      </p:sp>
      <p:sp>
        <p:nvSpPr>
          <p:cNvPr id="24" name="TextBox 23">
            <a:extLst>
              <a:ext uri="{FF2B5EF4-FFF2-40B4-BE49-F238E27FC236}">
                <a16:creationId xmlns:a16="http://schemas.microsoft.com/office/drawing/2014/main" id="{B83C0200-9CFF-4D9B-A3E3-04FE5DDC1AEB}"/>
              </a:ext>
            </a:extLst>
          </p:cNvPr>
          <p:cNvSpPr txBox="1"/>
          <p:nvPr/>
        </p:nvSpPr>
        <p:spPr>
          <a:xfrm>
            <a:off x="1030725" y="1801639"/>
            <a:ext cx="777777" cy="369332"/>
          </a:xfrm>
          <a:prstGeom prst="rect">
            <a:avLst/>
          </a:prstGeom>
          <a:noFill/>
        </p:spPr>
        <p:txBody>
          <a:bodyPr wrap="none" rtlCol="0">
            <a:spAutoFit/>
          </a:bodyPr>
          <a:lstStyle/>
          <a:p>
            <a:pPr algn="ctr"/>
            <a:r>
              <a:rPr lang="en-GB" sz="900" b="1" dirty="0">
                <a:solidFill>
                  <a:schemeClr val="accent5">
                    <a:lumMod val="60000"/>
                    <a:lumOff val="40000"/>
                  </a:schemeClr>
                </a:solidFill>
                <a:effectLst>
                  <a:glow rad="88900">
                    <a:schemeClr val="bg1"/>
                  </a:glow>
                </a:effectLst>
              </a:rPr>
              <a:t>Mini-lecture</a:t>
            </a:r>
          </a:p>
          <a:p>
            <a:pPr algn="ctr"/>
            <a:r>
              <a:rPr lang="en-GB" sz="900" b="1" dirty="0">
                <a:solidFill>
                  <a:schemeClr val="accent5">
                    <a:lumMod val="60000"/>
                    <a:lumOff val="40000"/>
                  </a:schemeClr>
                </a:solidFill>
                <a:effectLst>
                  <a:glow rad="88900">
                    <a:schemeClr val="bg1"/>
                  </a:glow>
                </a:effectLst>
              </a:rPr>
              <a:t>+ discussion</a:t>
            </a:r>
          </a:p>
        </p:txBody>
      </p:sp>
      <p:sp>
        <p:nvSpPr>
          <p:cNvPr id="25" name="TextBox 24">
            <a:extLst>
              <a:ext uri="{FF2B5EF4-FFF2-40B4-BE49-F238E27FC236}">
                <a16:creationId xmlns:a16="http://schemas.microsoft.com/office/drawing/2014/main" id="{C1912F40-F85A-4CCA-8F8B-7328CBFD6101}"/>
              </a:ext>
            </a:extLst>
          </p:cNvPr>
          <p:cNvSpPr txBox="1"/>
          <p:nvPr/>
        </p:nvSpPr>
        <p:spPr>
          <a:xfrm>
            <a:off x="8113275" y="1812188"/>
            <a:ext cx="679994" cy="369332"/>
          </a:xfrm>
          <a:prstGeom prst="rect">
            <a:avLst/>
          </a:prstGeom>
          <a:noFill/>
        </p:spPr>
        <p:txBody>
          <a:bodyPr wrap="none" rtlCol="0">
            <a:spAutoFit/>
          </a:bodyPr>
          <a:lstStyle/>
          <a:p>
            <a:pPr algn="ctr"/>
            <a:r>
              <a:rPr lang="en-GB" sz="900" b="1" dirty="0">
                <a:solidFill>
                  <a:schemeClr val="accent5">
                    <a:lumMod val="60000"/>
                    <a:lumOff val="40000"/>
                  </a:schemeClr>
                </a:solidFill>
                <a:effectLst>
                  <a:glow rad="88900">
                    <a:schemeClr val="bg1"/>
                  </a:glow>
                </a:effectLst>
              </a:rPr>
              <a:t>lecture</a:t>
            </a:r>
          </a:p>
          <a:p>
            <a:pPr algn="ctr"/>
            <a:r>
              <a:rPr lang="en-GB" sz="900" b="1" dirty="0">
                <a:solidFill>
                  <a:schemeClr val="accent5">
                    <a:lumMod val="60000"/>
                    <a:lumOff val="40000"/>
                  </a:schemeClr>
                </a:solidFill>
                <a:effectLst>
                  <a:glow rad="88900">
                    <a:schemeClr val="bg1"/>
                  </a:glow>
                </a:effectLst>
              </a:rPr>
              <a:t>discussion</a:t>
            </a:r>
          </a:p>
        </p:txBody>
      </p:sp>
      <p:sp>
        <p:nvSpPr>
          <p:cNvPr id="26" name="TextBox 25">
            <a:extLst>
              <a:ext uri="{FF2B5EF4-FFF2-40B4-BE49-F238E27FC236}">
                <a16:creationId xmlns:a16="http://schemas.microsoft.com/office/drawing/2014/main" id="{4B0167A4-FEC0-4F1D-94EC-D3535B61F623}"/>
              </a:ext>
            </a:extLst>
          </p:cNvPr>
          <p:cNvSpPr txBox="1"/>
          <p:nvPr/>
        </p:nvSpPr>
        <p:spPr>
          <a:xfrm>
            <a:off x="3266337" y="3632270"/>
            <a:ext cx="623889" cy="369332"/>
          </a:xfrm>
          <a:prstGeom prst="rect">
            <a:avLst/>
          </a:prstGeom>
          <a:noFill/>
        </p:spPr>
        <p:txBody>
          <a:bodyPr wrap="none" rtlCol="0">
            <a:spAutoFit/>
          </a:bodyPr>
          <a:lstStyle/>
          <a:p>
            <a:pPr algn="ctr"/>
            <a:r>
              <a:rPr lang="en-GB" sz="900" b="1" dirty="0">
                <a:solidFill>
                  <a:schemeClr val="accent3">
                    <a:lumMod val="60000"/>
                    <a:lumOff val="40000"/>
                  </a:schemeClr>
                </a:solidFill>
                <a:effectLst>
                  <a:glow rad="88900">
                    <a:schemeClr val="bg1"/>
                  </a:glow>
                </a:effectLst>
              </a:rPr>
              <a:t>peer-</a:t>
            </a:r>
          </a:p>
          <a:p>
            <a:pPr algn="ctr"/>
            <a:r>
              <a:rPr lang="en-GB" sz="900" b="1" dirty="0">
                <a:solidFill>
                  <a:schemeClr val="accent3">
                    <a:lumMod val="60000"/>
                    <a:lumOff val="40000"/>
                  </a:schemeClr>
                </a:solidFill>
                <a:effectLst>
                  <a:glow rad="88900">
                    <a:schemeClr val="bg1"/>
                  </a:glow>
                </a:effectLst>
              </a:rPr>
              <a:t>feedback</a:t>
            </a:r>
          </a:p>
        </p:txBody>
      </p:sp>
      <p:sp>
        <p:nvSpPr>
          <p:cNvPr id="27" name="TextBox 26">
            <a:extLst>
              <a:ext uri="{FF2B5EF4-FFF2-40B4-BE49-F238E27FC236}">
                <a16:creationId xmlns:a16="http://schemas.microsoft.com/office/drawing/2014/main" id="{BC49404F-EA6C-405F-8C60-8E459122D53C}"/>
              </a:ext>
            </a:extLst>
          </p:cNvPr>
          <p:cNvSpPr txBox="1"/>
          <p:nvPr/>
        </p:nvSpPr>
        <p:spPr>
          <a:xfrm>
            <a:off x="2508896" y="3677032"/>
            <a:ext cx="673582" cy="230832"/>
          </a:xfrm>
          <a:prstGeom prst="rect">
            <a:avLst/>
          </a:prstGeom>
          <a:noFill/>
          <a:effectLst/>
        </p:spPr>
        <p:txBody>
          <a:bodyPr wrap="none" rtlCol="0">
            <a:spAutoFit/>
          </a:bodyPr>
          <a:lstStyle/>
          <a:p>
            <a:pPr algn="ctr"/>
            <a:r>
              <a:rPr lang="en-GB" sz="900" b="1" dirty="0">
                <a:solidFill>
                  <a:schemeClr val="bg1">
                    <a:lumMod val="50000"/>
                  </a:schemeClr>
                </a:solidFill>
                <a:effectLst>
                  <a:glow rad="101600">
                    <a:schemeClr val="bg1"/>
                  </a:glow>
                </a:effectLst>
              </a:rPr>
              <a:t>Reflection</a:t>
            </a:r>
          </a:p>
        </p:txBody>
      </p:sp>
      <p:sp>
        <p:nvSpPr>
          <p:cNvPr id="28" name="TextBox 27">
            <a:extLst>
              <a:ext uri="{FF2B5EF4-FFF2-40B4-BE49-F238E27FC236}">
                <a16:creationId xmlns:a16="http://schemas.microsoft.com/office/drawing/2014/main" id="{57EA3CF4-3AE3-40E6-A7E7-70A53E1A5620}"/>
              </a:ext>
            </a:extLst>
          </p:cNvPr>
          <p:cNvSpPr txBox="1"/>
          <p:nvPr/>
        </p:nvSpPr>
        <p:spPr>
          <a:xfrm>
            <a:off x="7850091" y="2278097"/>
            <a:ext cx="1206361" cy="369332"/>
          </a:xfrm>
          <a:prstGeom prst="rect">
            <a:avLst/>
          </a:prstGeom>
          <a:noFill/>
        </p:spPr>
        <p:txBody>
          <a:bodyPr wrap="square" rtlCol="0">
            <a:spAutoFit/>
          </a:bodyPr>
          <a:lstStyle/>
          <a:p>
            <a:pPr algn="ctr"/>
            <a:endParaRPr lang="en-GB" sz="900" b="1" dirty="0">
              <a:effectLst>
                <a:glow rad="88900">
                  <a:schemeClr val="bg1"/>
                </a:glow>
              </a:effectLst>
            </a:endParaRPr>
          </a:p>
          <a:p>
            <a:pPr algn="ctr"/>
            <a:r>
              <a:rPr lang="en-GB" sz="900" b="1" dirty="0">
                <a:effectLst>
                  <a:glow rad="88900">
                    <a:schemeClr val="bg1"/>
                  </a:glow>
                </a:effectLst>
              </a:rPr>
              <a:t>Assessment lectures</a:t>
            </a:r>
          </a:p>
        </p:txBody>
      </p:sp>
    </p:spTree>
    <p:extLst>
      <p:ext uri="{BB962C8B-B14F-4D97-AF65-F5344CB8AC3E}">
        <p14:creationId xmlns:p14="http://schemas.microsoft.com/office/powerpoint/2010/main" val="947202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8E9-C660-47A8-B321-6F3702F00AB8}"/>
              </a:ext>
            </a:extLst>
          </p:cNvPr>
          <p:cNvSpPr>
            <a:spLocks noGrp="1"/>
          </p:cNvSpPr>
          <p:nvPr>
            <p:ph type="title"/>
          </p:nvPr>
        </p:nvSpPr>
        <p:spPr>
          <a:xfrm>
            <a:off x="567352" y="225849"/>
            <a:ext cx="7556500" cy="733827"/>
          </a:xfrm>
        </p:spPr>
        <p:txBody>
          <a:bodyPr/>
          <a:lstStyle/>
          <a:p>
            <a:r>
              <a:rPr lang="en-GB" dirty="0"/>
              <a:t>Take-aways for focus topics</a:t>
            </a:r>
          </a:p>
        </p:txBody>
      </p:sp>
      <p:sp>
        <p:nvSpPr>
          <p:cNvPr id="3" name="Footer Placeholder 2">
            <a:extLst>
              <a:ext uri="{FF2B5EF4-FFF2-40B4-BE49-F238E27FC236}">
                <a16:creationId xmlns:a16="http://schemas.microsoft.com/office/drawing/2014/main" id="{D5BDABDE-3BCA-41C6-8473-5907046CE82D}"/>
              </a:ext>
            </a:extLst>
          </p:cNvPr>
          <p:cNvSpPr>
            <a:spLocks noGrp="1"/>
          </p:cNvSpPr>
          <p:nvPr>
            <p:ph type="ftr" sz="quarter" idx="11"/>
          </p:nvPr>
        </p:nvSpPr>
        <p:spPr/>
        <p:txBody>
          <a:bodyPr/>
          <a:lstStyle/>
          <a:p>
            <a:r>
              <a:rPr lang="en-GB" dirty="0"/>
              <a:t>MSSSET</a:t>
            </a:r>
          </a:p>
        </p:txBody>
      </p:sp>
      <p:sp>
        <p:nvSpPr>
          <p:cNvPr id="4" name="Slide Number Placeholder 3">
            <a:extLst>
              <a:ext uri="{FF2B5EF4-FFF2-40B4-BE49-F238E27FC236}">
                <a16:creationId xmlns:a16="http://schemas.microsoft.com/office/drawing/2014/main" id="{F332A8C7-058C-480B-9D71-0E0F80C92DD8}"/>
              </a:ext>
            </a:extLst>
          </p:cNvPr>
          <p:cNvSpPr>
            <a:spLocks noGrp="1"/>
          </p:cNvSpPr>
          <p:nvPr>
            <p:ph type="sldNum" sz="quarter" idx="12"/>
          </p:nvPr>
        </p:nvSpPr>
        <p:spPr/>
        <p:txBody>
          <a:bodyPr/>
          <a:lstStyle/>
          <a:p>
            <a:fld id="{C194BDB0-F4EA-4DD6-8281-CCE2440D0CE0}" type="slidenum">
              <a:rPr lang="en-GB" smtClean="0"/>
              <a:t>25</a:t>
            </a:fld>
            <a:endParaRPr lang="en-GB" dirty="0"/>
          </a:p>
        </p:txBody>
      </p:sp>
      <p:sp>
        <p:nvSpPr>
          <p:cNvPr id="5" name="TextBox 4">
            <a:extLst>
              <a:ext uri="{FF2B5EF4-FFF2-40B4-BE49-F238E27FC236}">
                <a16:creationId xmlns:a16="http://schemas.microsoft.com/office/drawing/2014/main" id="{5B5D5484-BC26-4AC2-8F95-9C670ADED5AD}"/>
              </a:ext>
            </a:extLst>
          </p:cNvPr>
          <p:cNvSpPr txBox="1"/>
          <p:nvPr/>
        </p:nvSpPr>
        <p:spPr>
          <a:xfrm>
            <a:off x="268289" y="592762"/>
            <a:ext cx="7888286" cy="4885953"/>
          </a:xfrm>
          <a:prstGeom prst="rect">
            <a:avLst/>
          </a:prstGeom>
          <a:noFill/>
        </p:spPr>
        <p:txBody>
          <a:bodyPr wrap="square" rtlCol="0">
            <a:spAutoFit/>
          </a:bodyPr>
          <a:lstStyle/>
          <a:p>
            <a:pPr marL="628650" lvl="1" indent="-285750">
              <a:buFont typeface="Arial" panose="020B0604020202020204" pitchFamily="34" charset="0"/>
              <a:buChar char="•"/>
            </a:pPr>
            <a:r>
              <a:rPr lang="en-US" sz="1200" u="sng" dirty="0"/>
              <a:t>Balancing and integrating individual (deep) learning and team-based learning in a blended CBL course for the MSc level in an interdisciplinary context</a:t>
            </a:r>
          </a:p>
          <a:p>
            <a:pPr marL="628650" lvl="1" indent="-285750">
              <a:buFontTx/>
              <a:buChar char="-"/>
            </a:pPr>
            <a:r>
              <a:rPr lang="en-US" sz="1000" dirty="0"/>
              <a:t>individual learning was facilitated by a discussions on individual learning goals and a reflection session</a:t>
            </a:r>
          </a:p>
          <a:p>
            <a:pPr marL="628650" lvl="1" indent="-285750">
              <a:buFontTx/>
              <a:buChar char="-"/>
            </a:pPr>
            <a:r>
              <a:rPr lang="en-US" sz="1000" dirty="0"/>
              <a:t>Overall, we got the impression that individual and group learning went hand in hand </a:t>
            </a:r>
          </a:p>
          <a:p>
            <a:pPr marL="628650" lvl="1" indent="-285750">
              <a:buFontTx/>
              <a:buChar char="-"/>
            </a:pPr>
            <a:r>
              <a:rPr lang="en-US" sz="1000" dirty="0"/>
              <a:t>Attendance of students of different level and different engagement was a challenge</a:t>
            </a:r>
          </a:p>
          <a:p>
            <a:pPr lvl="1"/>
            <a:r>
              <a:rPr lang="en-US" sz="1000" dirty="0">
                <a:sym typeface="Wingdings" panose="05000000000000000000" pitchFamily="2" charset="2"/>
              </a:rPr>
              <a:t> 	majority of the students benefited; some individuals missed out</a:t>
            </a:r>
            <a:endParaRPr lang="en-US" sz="1000" dirty="0"/>
          </a:p>
          <a:p>
            <a:pPr lvl="1"/>
            <a:endParaRPr lang="en-US" sz="1200" dirty="0"/>
          </a:p>
          <a:p>
            <a:pPr marL="628650" lvl="1" indent="-285750">
              <a:buFont typeface="Arial" panose="020B0604020202020204" pitchFamily="34" charset="0"/>
              <a:buChar char="•"/>
            </a:pPr>
            <a:r>
              <a:rPr lang="en-GB" sz="1200" u="sng" dirty="0"/>
              <a:t>Coaching strategies research-based challenges</a:t>
            </a:r>
          </a:p>
          <a:p>
            <a:pPr marL="514350" lvl="1" indent="-171450">
              <a:buFontTx/>
              <a:buChar char="-"/>
            </a:pPr>
            <a:r>
              <a:rPr lang="en-GB" sz="1000" dirty="0"/>
              <a:t>Hybrid teachers help to convey a realistic view on industrial projects</a:t>
            </a:r>
          </a:p>
          <a:p>
            <a:pPr marL="514350" lvl="1" indent="-171450">
              <a:buFontTx/>
              <a:buChar char="-"/>
            </a:pPr>
            <a:r>
              <a:rPr lang="en-GB" sz="1000" dirty="0"/>
              <a:t>Gather-town as location for group formation was positively received </a:t>
            </a:r>
          </a:p>
          <a:p>
            <a:pPr marL="514350" lvl="1" indent="-171450">
              <a:buFontTx/>
              <a:buChar char="-"/>
            </a:pPr>
            <a:r>
              <a:rPr lang="en-GB" sz="1000" dirty="0"/>
              <a:t>Guidance on the group development was appreciated</a:t>
            </a:r>
          </a:p>
          <a:p>
            <a:pPr marL="514350" lvl="1" indent="-171450">
              <a:buFontTx/>
              <a:buChar char="-"/>
            </a:pPr>
            <a:r>
              <a:rPr lang="en-GB" sz="1000" dirty="0"/>
              <a:t>Reflection on project management was appreciated</a:t>
            </a:r>
          </a:p>
          <a:p>
            <a:pPr lvl="1"/>
            <a:endParaRPr lang="en-GB" sz="1200" dirty="0"/>
          </a:p>
          <a:p>
            <a:pPr marL="628650" lvl="1" indent="-285750">
              <a:buFont typeface="Arial" panose="020B0604020202020204" pitchFamily="34" charset="0"/>
              <a:buChar char="•"/>
            </a:pPr>
            <a:r>
              <a:rPr lang="en-GB" sz="1200" u="sng" dirty="0"/>
              <a:t>Cross-country communication</a:t>
            </a:r>
          </a:p>
          <a:p>
            <a:pPr marL="514350" lvl="1" indent="-171450">
              <a:buFontTx/>
              <a:buChar char="-"/>
            </a:pPr>
            <a:r>
              <a:rPr lang="en-GB" sz="1000" dirty="0"/>
              <a:t>Lecture on international communication was well received</a:t>
            </a:r>
          </a:p>
          <a:p>
            <a:pPr marL="514350" lvl="1" indent="-171450">
              <a:buFontTx/>
              <a:buChar char="-"/>
            </a:pPr>
            <a:r>
              <a:rPr lang="en-GB" sz="1000" dirty="0"/>
              <a:t>International setting was appreciated. </a:t>
            </a:r>
          </a:p>
          <a:p>
            <a:pPr marL="514350" lvl="1" indent="-171450">
              <a:buFontTx/>
              <a:buChar char="-"/>
            </a:pPr>
            <a:r>
              <a:rPr lang="en-GB" sz="1000" dirty="0"/>
              <a:t>The student preferred physical visit over an entire online course (with a more international community)</a:t>
            </a:r>
          </a:p>
          <a:p>
            <a:pPr marL="514350" lvl="1" indent="-171450">
              <a:buFontTx/>
              <a:buChar char="-"/>
            </a:pPr>
            <a:r>
              <a:rPr lang="en-GB" sz="1000" dirty="0"/>
              <a:t>They would appreciate a wider range of collaborations </a:t>
            </a:r>
          </a:p>
          <a:p>
            <a:pPr marL="514350" lvl="1" indent="-171450">
              <a:buFontTx/>
              <a:buChar char="-"/>
            </a:pPr>
            <a:r>
              <a:rPr lang="en-GB" sz="1000" dirty="0"/>
              <a:t>Online component was adequate</a:t>
            </a:r>
          </a:p>
          <a:p>
            <a:pPr lvl="1"/>
            <a:endParaRPr lang="en-GB" sz="1000" dirty="0"/>
          </a:p>
          <a:p>
            <a:pPr marL="628650" lvl="1" indent="-285750">
              <a:buFont typeface="Arial" panose="020B0604020202020204" pitchFamily="34" charset="0"/>
              <a:buChar char="•"/>
            </a:pPr>
            <a:r>
              <a:rPr lang="en-GB" sz="1200" u="sng" dirty="0"/>
              <a:t>international course management</a:t>
            </a:r>
          </a:p>
          <a:p>
            <a:pPr marL="514350" lvl="1" indent="-171450">
              <a:buFontTx/>
              <a:buChar char="-"/>
            </a:pPr>
            <a:r>
              <a:rPr lang="en-GB" sz="1000" dirty="0"/>
              <a:t>Grading causes a challenge</a:t>
            </a:r>
          </a:p>
          <a:p>
            <a:pPr marL="514350" lvl="1" indent="-171450">
              <a:buFontTx/>
              <a:buChar char="-"/>
            </a:pPr>
            <a:r>
              <a:rPr lang="en-GB" sz="1000" dirty="0"/>
              <a:t>Funding needs to be found</a:t>
            </a:r>
          </a:p>
          <a:p>
            <a:pPr marL="514350" lvl="1" indent="-171450">
              <a:buFontTx/>
              <a:buChar char="-"/>
            </a:pPr>
            <a:r>
              <a:rPr lang="en-GB" sz="1000" dirty="0"/>
              <a:t>Matching of teaching philosophy (e.g. BSc student attending, the use of answer models/ rubrics, reflections etc.)</a:t>
            </a:r>
          </a:p>
          <a:p>
            <a:pPr marL="514350" lvl="1" indent="-171450">
              <a:buFontTx/>
              <a:buChar char="-"/>
            </a:pPr>
            <a:endParaRPr lang="en-GB" sz="1000" dirty="0"/>
          </a:p>
          <a:p>
            <a:pPr lvl="1"/>
            <a:endParaRPr lang="en-GB" sz="1200" dirty="0"/>
          </a:p>
          <a:p>
            <a:endParaRPr lang="en-US" sz="1200" dirty="0"/>
          </a:p>
          <a:p>
            <a:endParaRPr lang="en-US" sz="1200" dirty="0"/>
          </a:p>
          <a:p>
            <a:endParaRPr lang="en-NL" sz="1200" dirty="0"/>
          </a:p>
        </p:txBody>
      </p:sp>
    </p:spTree>
    <p:extLst>
      <p:ext uri="{BB962C8B-B14F-4D97-AF65-F5344CB8AC3E}">
        <p14:creationId xmlns:p14="http://schemas.microsoft.com/office/powerpoint/2010/main" val="25020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Proposal</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3</a:t>
            </a:fld>
            <a:endParaRPr lang="en-GB" dirty="0"/>
          </a:p>
        </p:txBody>
      </p:sp>
      <p:sp>
        <p:nvSpPr>
          <p:cNvPr id="6" name="TextBox 5">
            <a:extLst>
              <a:ext uri="{FF2B5EF4-FFF2-40B4-BE49-F238E27FC236}">
                <a16:creationId xmlns:a16="http://schemas.microsoft.com/office/drawing/2014/main" id="{B33E1274-A402-4A60-B4C0-8E9AD87D7B3A}"/>
              </a:ext>
            </a:extLst>
          </p:cNvPr>
          <p:cNvSpPr txBox="1"/>
          <p:nvPr/>
        </p:nvSpPr>
        <p:spPr>
          <a:xfrm>
            <a:off x="395896" y="1250705"/>
            <a:ext cx="8479210" cy="3374395"/>
          </a:xfrm>
          <a:prstGeom prst="rect">
            <a:avLst/>
          </a:prstGeom>
          <a:noFill/>
        </p:spPr>
        <p:txBody>
          <a:bodyPr wrap="square" rtlCol="0">
            <a:normAutofit/>
          </a:bodyPr>
          <a:lstStyle/>
          <a:p>
            <a:pPr lvl="1"/>
            <a:r>
              <a:rPr lang="en-US" b="1" dirty="0">
                <a:sym typeface="Wingdings" panose="05000000000000000000" pitchFamily="2" charset="2"/>
              </a:rPr>
              <a:t>Is CBL for MSc students in a combined summer school with PhD students feasible and adequate to prepare them for their future roles?</a:t>
            </a:r>
          </a:p>
          <a:p>
            <a:pPr marL="628650" lvl="1" indent="-285750">
              <a:buFont typeface="Arial" panose="020B0604020202020204" pitchFamily="34" charset="0"/>
              <a:buChar char="•"/>
            </a:pPr>
            <a:endParaRPr lang="en-US" b="1" dirty="0">
              <a:sym typeface="Wingdings" panose="05000000000000000000" pitchFamily="2" charset="2"/>
            </a:endParaRPr>
          </a:p>
          <a:p>
            <a:pPr lvl="1"/>
            <a:r>
              <a:rPr lang="en-US" dirty="0"/>
              <a:t>In the domain of sustainable energy technology, most projects require a quick digest of the newest research development, cross-disciplinary, and multinational communication. The proposed educational project includes all these aspects, but careful consideration needs to be placed into the </a:t>
            </a:r>
            <a:r>
              <a:rPr lang="en-US" u="sng" dirty="0"/>
              <a:t>design</a:t>
            </a:r>
            <a:r>
              <a:rPr lang="en-US" dirty="0"/>
              <a:t> and </a:t>
            </a:r>
            <a:r>
              <a:rPr lang="en-US" u="sng" dirty="0"/>
              <a:t>detailed execution </a:t>
            </a:r>
            <a:r>
              <a:rPr lang="en-US" dirty="0"/>
              <a:t>to facilitate for the students the development of the necessary skills.</a:t>
            </a:r>
          </a:p>
          <a:p>
            <a:pPr lvl="1"/>
            <a:endParaRPr lang="en-US" dirty="0"/>
          </a:p>
          <a:p>
            <a:pPr lvl="1"/>
            <a:r>
              <a:rPr lang="en-US" u="sng" dirty="0"/>
              <a:t>Focus:</a:t>
            </a:r>
          </a:p>
          <a:p>
            <a:pPr marL="628650" lvl="1" indent="-285750">
              <a:buFont typeface="Arial" panose="020B0604020202020204" pitchFamily="34" charset="0"/>
              <a:buChar char="•"/>
            </a:pPr>
            <a:r>
              <a:rPr lang="en-US" dirty="0"/>
              <a:t>Balancing and integrating individual (deep) learning and team-based learning in a blended CBL course for the MSc level in an interdisciplinary context</a:t>
            </a:r>
          </a:p>
          <a:p>
            <a:pPr marL="628650" lvl="1" indent="-285750">
              <a:buFont typeface="Arial" panose="020B0604020202020204" pitchFamily="34" charset="0"/>
              <a:buChar char="•"/>
            </a:pPr>
            <a:r>
              <a:rPr lang="en-GB" dirty="0"/>
              <a:t>Coaching strategies research-based challenges</a:t>
            </a:r>
          </a:p>
          <a:p>
            <a:pPr marL="628650" lvl="1" indent="-285750">
              <a:buFont typeface="Arial" panose="020B0604020202020204" pitchFamily="34" charset="0"/>
              <a:buChar char="•"/>
            </a:pPr>
            <a:r>
              <a:rPr lang="en-GB" dirty="0"/>
              <a:t>Cross-country communication</a:t>
            </a:r>
          </a:p>
          <a:p>
            <a:pPr marL="628650" lvl="1" indent="-285750">
              <a:buFont typeface="Arial" panose="020B0604020202020204" pitchFamily="34" charset="0"/>
              <a:buChar char="•"/>
            </a:pPr>
            <a:endParaRPr lang="en-GB" dirty="0"/>
          </a:p>
          <a:p>
            <a:pPr lvl="1"/>
            <a:r>
              <a:rPr lang="en-GB" dirty="0"/>
              <a:t>+ international course management</a:t>
            </a:r>
          </a:p>
        </p:txBody>
      </p:sp>
    </p:spTree>
    <p:extLst>
      <p:ext uri="{BB962C8B-B14F-4D97-AF65-F5344CB8AC3E}">
        <p14:creationId xmlns:p14="http://schemas.microsoft.com/office/powerpoint/2010/main" val="162921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Evaluation</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4</a:t>
            </a:fld>
            <a:endParaRPr lang="en-GB" dirty="0"/>
          </a:p>
        </p:txBody>
      </p:sp>
      <p:sp>
        <p:nvSpPr>
          <p:cNvPr id="6" name="TextBox 5">
            <a:extLst>
              <a:ext uri="{FF2B5EF4-FFF2-40B4-BE49-F238E27FC236}">
                <a16:creationId xmlns:a16="http://schemas.microsoft.com/office/drawing/2014/main" id="{B33E1274-A402-4A60-B4C0-8E9AD87D7B3A}"/>
              </a:ext>
            </a:extLst>
          </p:cNvPr>
          <p:cNvSpPr txBox="1"/>
          <p:nvPr/>
        </p:nvSpPr>
        <p:spPr>
          <a:xfrm>
            <a:off x="395896" y="1250705"/>
            <a:ext cx="8479210" cy="3374395"/>
          </a:xfrm>
          <a:prstGeom prst="rect">
            <a:avLst/>
          </a:prstGeom>
          <a:noFill/>
        </p:spPr>
        <p:txBody>
          <a:bodyPr wrap="square" rtlCol="0">
            <a:normAutofit/>
          </a:bodyPr>
          <a:lstStyle/>
          <a:p>
            <a:pPr marL="628650" lvl="1" indent="-285750">
              <a:buFont typeface="Arial" panose="020B0604020202020204" pitchFamily="34" charset="0"/>
              <a:buChar char="•"/>
            </a:pPr>
            <a:r>
              <a:rPr lang="en-GB" dirty="0"/>
              <a:t>Student evaluation (feedback session) 1h discussion in groups</a:t>
            </a:r>
          </a:p>
          <a:p>
            <a:pPr lvl="1"/>
            <a:endParaRPr lang="en-GB" dirty="0"/>
          </a:p>
          <a:p>
            <a:pPr marL="628650" lvl="1" indent="-285750">
              <a:buFont typeface="Arial" panose="020B0604020202020204" pitchFamily="34" charset="0"/>
              <a:buChar char="•"/>
            </a:pPr>
            <a:r>
              <a:rPr lang="en-GB" dirty="0"/>
              <a:t>Student evaluation (online) 55% response of 16 students</a:t>
            </a:r>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endParaRPr lang="en-GB" dirty="0"/>
          </a:p>
          <a:p>
            <a:pPr marL="628650" lvl="1" indent="-285750">
              <a:buFont typeface="Arial" panose="020B0604020202020204" pitchFamily="34" charset="0"/>
              <a:buChar char="•"/>
            </a:pPr>
            <a:r>
              <a:rPr lang="en-GB" dirty="0"/>
              <a:t>Teachers feedback (during and after the session)</a:t>
            </a:r>
          </a:p>
        </p:txBody>
      </p:sp>
      <p:graphicFrame>
        <p:nvGraphicFramePr>
          <p:cNvPr id="7" name="Table 6">
            <a:extLst>
              <a:ext uri="{FF2B5EF4-FFF2-40B4-BE49-F238E27FC236}">
                <a16:creationId xmlns:a16="http://schemas.microsoft.com/office/drawing/2014/main" id="{0FD628FE-1B7E-4144-9B5D-748EC0C527B5}"/>
              </a:ext>
            </a:extLst>
          </p:cNvPr>
          <p:cNvGraphicFramePr>
            <a:graphicFrameLocks noGrp="1"/>
          </p:cNvGraphicFramePr>
          <p:nvPr>
            <p:extLst>
              <p:ext uri="{D42A27DB-BD31-4B8C-83A1-F6EECF244321}">
                <p14:modId xmlns:p14="http://schemas.microsoft.com/office/powerpoint/2010/main" val="624359824"/>
              </p:ext>
            </p:extLst>
          </p:nvPr>
        </p:nvGraphicFramePr>
        <p:xfrm>
          <a:off x="1119270" y="1984532"/>
          <a:ext cx="6835609" cy="934974"/>
        </p:xfrm>
        <a:graphic>
          <a:graphicData uri="http://schemas.openxmlformats.org/drawingml/2006/table">
            <a:tbl>
              <a:tblPr firstRow="1" firstCol="1" bandRow="1"/>
              <a:tblGrid>
                <a:gridCol w="1852450">
                  <a:extLst>
                    <a:ext uri="{9D8B030D-6E8A-4147-A177-3AD203B41FA5}">
                      <a16:colId xmlns:a16="http://schemas.microsoft.com/office/drawing/2014/main" val="406862139"/>
                    </a:ext>
                  </a:extLst>
                </a:gridCol>
                <a:gridCol w="1729409">
                  <a:extLst>
                    <a:ext uri="{9D8B030D-6E8A-4147-A177-3AD203B41FA5}">
                      <a16:colId xmlns:a16="http://schemas.microsoft.com/office/drawing/2014/main" val="1963823153"/>
                    </a:ext>
                  </a:extLst>
                </a:gridCol>
                <a:gridCol w="1525708">
                  <a:extLst>
                    <a:ext uri="{9D8B030D-6E8A-4147-A177-3AD203B41FA5}">
                      <a16:colId xmlns:a16="http://schemas.microsoft.com/office/drawing/2014/main" val="957004917"/>
                    </a:ext>
                  </a:extLst>
                </a:gridCol>
                <a:gridCol w="1728042">
                  <a:extLst>
                    <a:ext uri="{9D8B030D-6E8A-4147-A177-3AD203B41FA5}">
                      <a16:colId xmlns:a16="http://schemas.microsoft.com/office/drawing/2014/main" val="784725531"/>
                    </a:ext>
                  </a:extLst>
                </a:gridCol>
              </a:tblGrid>
              <a:tr h="0">
                <a:tc gridSpan="4">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Arial" panose="020B0604020202020204" pitchFamily="34" charset="0"/>
                        </a:rPr>
                        <a:t>Explanation of scores and grades</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736881851"/>
                  </a:ext>
                </a:extLst>
              </a:tr>
              <a:tr h="0">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Arial" panose="020B0604020202020204" pitchFamily="34" charset="0"/>
                        </a:rPr>
                        <a:t> </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Arial" panose="020B0604020202020204" pitchFamily="34" charset="0"/>
                        </a:rPr>
                        <a:t>Scale 1-5</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Arial" panose="020B0604020202020204" pitchFamily="34" charset="0"/>
                        </a:rPr>
                        <a:t>Scale 1-10</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b="1">
                          <a:effectLst/>
                          <a:latin typeface="Calibri" panose="020F0502020204030204" pitchFamily="34" charset="0"/>
                          <a:ea typeface="Calibri" panose="020F0502020204030204" pitchFamily="34" charset="0"/>
                          <a:cs typeface="Arial" panose="020B0604020202020204" pitchFamily="34" charset="0"/>
                        </a:rPr>
                        <a:t>Level/ workload</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889546"/>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Insufficient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1.0 – 2.9</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1.0 – 5.4</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&lt;2.5 and &gt;3.5</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993373"/>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Below average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3.0 – 3.2</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5.5 – 5.9</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2.5 – 2.6 and 3.4 – 3.5</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785213"/>
                  </a:ext>
                </a:extLst>
              </a:tr>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Average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3.3 – 3.9</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6.0 – 7.9</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2.7 – 2.9 and 3.1 – 3.3</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777657"/>
                  </a:ext>
                </a:extLst>
              </a:tr>
              <a:tr h="0">
                <a:tc>
                  <a:txBody>
                    <a:bodyPr/>
                    <a:lstStyle/>
                    <a:p>
                      <a:pPr>
                        <a:lnSpc>
                          <a:spcPct val="107000"/>
                        </a:lnSpc>
                        <a:spcAft>
                          <a:spcPts val="8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Excellent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4.0 – 5.0</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Arial" panose="020B0604020202020204" pitchFamily="34" charset="0"/>
                        </a:rPr>
                        <a:t>8.0 – 10</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Arial" panose="020B0604020202020204" pitchFamily="34" charset="0"/>
                        </a:rPr>
                        <a:t>3.0</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572445"/>
                  </a:ext>
                </a:extLst>
              </a:tr>
            </a:tbl>
          </a:graphicData>
        </a:graphic>
      </p:graphicFrame>
    </p:spTree>
    <p:extLst>
      <p:ext uri="{BB962C8B-B14F-4D97-AF65-F5344CB8AC3E}">
        <p14:creationId xmlns:p14="http://schemas.microsoft.com/office/powerpoint/2010/main" val="203734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AA2D-75CE-4356-9CEF-349FBB9B870E}"/>
              </a:ext>
            </a:extLst>
          </p:cNvPr>
          <p:cNvSpPr>
            <a:spLocks noGrp="1"/>
          </p:cNvSpPr>
          <p:nvPr>
            <p:ph type="title"/>
          </p:nvPr>
        </p:nvSpPr>
        <p:spPr>
          <a:xfrm>
            <a:off x="758825" y="251279"/>
            <a:ext cx="7556500" cy="733827"/>
          </a:xfrm>
        </p:spPr>
        <p:txBody>
          <a:bodyPr/>
          <a:lstStyle/>
          <a:p>
            <a:r>
              <a:rPr lang="en-GB" dirty="0"/>
              <a:t>Course design – </a:t>
            </a:r>
            <a:r>
              <a:rPr lang="en-US" dirty="0"/>
              <a:t>Embedding ME</a:t>
            </a:r>
            <a:endParaRPr lang="en-NL" dirty="0"/>
          </a:p>
        </p:txBody>
      </p:sp>
      <p:sp>
        <p:nvSpPr>
          <p:cNvPr id="3" name="Footer Placeholder 2">
            <a:extLst>
              <a:ext uri="{FF2B5EF4-FFF2-40B4-BE49-F238E27FC236}">
                <a16:creationId xmlns:a16="http://schemas.microsoft.com/office/drawing/2014/main" id="{37470DBB-06EC-4CB8-BA1A-B62D577B2E5D}"/>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0BAB5EE8-94B9-447A-A4C8-24495C25A20D}"/>
              </a:ext>
            </a:extLst>
          </p:cNvPr>
          <p:cNvSpPr>
            <a:spLocks noGrp="1"/>
          </p:cNvSpPr>
          <p:nvPr>
            <p:ph type="sldNum" sz="quarter" idx="12"/>
          </p:nvPr>
        </p:nvSpPr>
        <p:spPr/>
        <p:txBody>
          <a:bodyPr/>
          <a:lstStyle/>
          <a:p>
            <a:fld id="{C194BDB0-F4EA-4DD6-8281-CCE2440D0CE0}" type="slidenum">
              <a:rPr lang="en-GB" smtClean="0"/>
              <a:t>5</a:t>
            </a:fld>
            <a:endParaRPr lang="en-GB" dirty="0"/>
          </a:p>
        </p:txBody>
      </p:sp>
      <p:graphicFrame>
        <p:nvGraphicFramePr>
          <p:cNvPr id="7" name="Table 6">
            <a:extLst>
              <a:ext uri="{FF2B5EF4-FFF2-40B4-BE49-F238E27FC236}">
                <a16:creationId xmlns:a16="http://schemas.microsoft.com/office/drawing/2014/main" id="{4B3EE982-2BFA-4F47-950A-431763935004}"/>
              </a:ext>
            </a:extLst>
          </p:cNvPr>
          <p:cNvGraphicFramePr>
            <a:graphicFrameLocks noGrp="1"/>
          </p:cNvGraphicFramePr>
          <p:nvPr/>
        </p:nvGraphicFramePr>
        <p:xfrm>
          <a:off x="758825" y="4054174"/>
          <a:ext cx="7556500" cy="311658"/>
        </p:xfrm>
        <a:graphic>
          <a:graphicData uri="http://schemas.openxmlformats.org/drawingml/2006/table">
            <a:tbl>
              <a:tblPr firstRow="1" firstCol="1" bandRow="1"/>
              <a:tblGrid>
                <a:gridCol w="6652743">
                  <a:extLst>
                    <a:ext uri="{9D8B030D-6E8A-4147-A177-3AD203B41FA5}">
                      <a16:colId xmlns:a16="http://schemas.microsoft.com/office/drawing/2014/main" val="461458594"/>
                    </a:ext>
                  </a:extLst>
                </a:gridCol>
                <a:gridCol w="903757">
                  <a:extLst>
                    <a:ext uri="{9D8B030D-6E8A-4147-A177-3AD203B41FA5}">
                      <a16:colId xmlns:a16="http://schemas.microsoft.com/office/drawing/2014/main" val="3247465672"/>
                    </a:ext>
                  </a:extLst>
                </a:gridCol>
              </a:tblGrid>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How relevant was this project for your study program?</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 (0.5)</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73939065"/>
                  </a:ext>
                </a:extLst>
              </a:tr>
              <a:tr h="0">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Did you have sufficient prior knowledge and/or skills to follow this project?</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 88.9%</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40969690"/>
                  </a:ext>
                </a:extLst>
              </a:tr>
            </a:tbl>
          </a:graphicData>
        </a:graphic>
      </p:graphicFrame>
      <p:sp>
        <p:nvSpPr>
          <p:cNvPr id="16" name="Arrow: Right 15">
            <a:extLst>
              <a:ext uri="{FF2B5EF4-FFF2-40B4-BE49-F238E27FC236}">
                <a16:creationId xmlns:a16="http://schemas.microsoft.com/office/drawing/2014/main" id="{B1DDFFD6-B139-45E9-953B-AB38DFFB73EB}"/>
              </a:ext>
            </a:extLst>
          </p:cNvPr>
          <p:cNvSpPr/>
          <p:nvPr/>
        </p:nvSpPr>
        <p:spPr>
          <a:xfrm rot="11271776">
            <a:off x="3529106" y="2624654"/>
            <a:ext cx="2212803" cy="1974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Arrow: Right 14">
            <a:extLst>
              <a:ext uri="{FF2B5EF4-FFF2-40B4-BE49-F238E27FC236}">
                <a16:creationId xmlns:a16="http://schemas.microsoft.com/office/drawing/2014/main" id="{B69BDC83-9B78-4CF8-A6F6-369ED4EAE069}"/>
              </a:ext>
            </a:extLst>
          </p:cNvPr>
          <p:cNvSpPr/>
          <p:nvPr/>
        </p:nvSpPr>
        <p:spPr>
          <a:xfrm rot="10800000">
            <a:off x="3535244" y="2764799"/>
            <a:ext cx="2200531" cy="1974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F8F3593F-CC59-4866-922D-068BB34FA29F}"/>
              </a:ext>
            </a:extLst>
          </p:cNvPr>
          <p:cNvPicPr>
            <a:picLocks noChangeAspect="1"/>
          </p:cNvPicPr>
          <p:nvPr/>
        </p:nvPicPr>
        <p:blipFill rotWithShape="1">
          <a:blip r:embed="rId2"/>
          <a:srcRect l="29203" t="51993" r="39602" b="40089"/>
          <a:stretch/>
        </p:blipFill>
        <p:spPr>
          <a:xfrm>
            <a:off x="766382" y="2962229"/>
            <a:ext cx="2720530" cy="388385"/>
          </a:xfrm>
          <a:prstGeom prst="rect">
            <a:avLst/>
          </a:prstGeom>
        </p:spPr>
      </p:pic>
      <p:pic>
        <p:nvPicPr>
          <p:cNvPr id="9" name="Picture 8">
            <a:extLst>
              <a:ext uri="{FF2B5EF4-FFF2-40B4-BE49-F238E27FC236}">
                <a16:creationId xmlns:a16="http://schemas.microsoft.com/office/drawing/2014/main" id="{E325CD9F-0D09-4C0E-9807-2E994A6AD64B}"/>
              </a:ext>
            </a:extLst>
          </p:cNvPr>
          <p:cNvPicPr>
            <a:picLocks noChangeAspect="1"/>
          </p:cNvPicPr>
          <p:nvPr/>
        </p:nvPicPr>
        <p:blipFill rotWithShape="1">
          <a:blip r:embed="rId3"/>
          <a:srcRect l="28452" t="46616" r="47165" b="34863"/>
          <a:stretch/>
        </p:blipFill>
        <p:spPr>
          <a:xfrm>
            <a:off x="766382" y="1537428"/>
            <a:ext cx="2720530" cy="1162440"/>
          </a:xfrm>
          <a:prstGeom prst="rect">
            <a:avLst/>
          </a:prstGeom>
        </p:spPr>
      </p:pic>
      <p:sp>
        <p:nvSpPr>
          <p:cNvPr id="10" name="TextBox 9">
            <a:extLst>
              <a:ext uri="{FF2B5EF4-FFF2-40B4-BE49-F238E27FC236}">
                <a16:creationId xmlns:a16="http://schemas.microsoft.com/office/drawing/2014/main" id="{366C9AD2-C12F-43E1-96E6-E6012E5A4F7C}"/>
              </a:ext>
            </a:extLst>
          </p:cNvPr>
          <p:cNvSpPr txBox="1"/>
          <p:nvPr/>
        </p:nvSpPr>
        <p:spPr>
          <a:xfrm>
            <a:off x="702803" y="1334860"/>
            <a:ext cx="545342" cy="261610"/>
          </a:xfrm>
          <a:prstGeom prst="rect">
            <a:avLst/>
          </a:prstGeom>
          <a:noFill/>
        </p:spPr>
        <p:txBody>
          <a:bodyPr wrap="none" rtlCol="0">
            <a:spAutoFit/>
          </a:bodyPr>
          <a:lstStyle/>
          <a:p>
            <a:r>
              <a:rPr lang="en-US" sz="1050" b="1" dirty="0"/>
              <a:t>Year 1</a:t>
            </a:r>
            <a:endParaRPr lang="en-NL" sz="1050" b="1" dirty="0"/>
          </a:p>
        </p:txBody>
      </p:sp>
      <p:sp>
        <p:nvSpPr>
          <p:cNvPr id="18" name="TextBox 17">
            <a:extLst>
              <a:ext uri="{FF2B5EF4-FFF2-40B4-BE49-F238E27FC236}">
                <a16:creationId xmlns:a16="http://schemas.microsoft.com/office/drawing/2014/main" id="{C8ABC8E3-8561-423D-9C37-E7D2A04AE91E}"/>
              </a:ext>
            </a:extLst>
          </p:cNvPr>
          <p:cNvSpPr txBox="1"/>
          <p:nvPr/>
        </p:nvSpPr>
        <p:spPr>
          <a:xfrm>
            <a:off x="704039" y="2766463"/>
            <a:ext cx="545342" cy="261610"/>
          </a:xfrm>
          <a:prstGeom prst="rect">
            <a:avLst/>
          </a:prstGeom>
          <a:noFill/>
        </p:spPr>
        <p:txBody>
          <a:bodyPr wrap="none" rtlCol="0">
            <a:spAutoFit/>
          </a:bodyPr>
          <a:lstStyle/>
          <a:p>
            <a:r>
              <a:rPr lang="en-US" sz="1050" b="1" dirty="0"/>
              <a:t>Year 2</a:t>
            </a:r>
            <a:endParaRPr lang="en-NL" sz="1050" b="1" dirty="0"/>
          </a:p>
        </p:txBody>
      </p:sp>
      <p:sp>
        <p:nvSpPr>
          <p:cNvPr id="20" name="TextBox 19">
            <a:extLst>
              <a:ext uri="{FF2B5EF4-FFF2-40B4-BE49-F238E27FC236}">
                <a16:creationId xmlns:a16="http://schemas.microsoft.com/office/drawing/2014/main" id="{C46B5255-4FAE-4D28-8FAE-437A9DB5351D}"/>
              </a:ext>
            </a:extLst>
          </p:cNvPr>
          <p:cNvSpPr txBox="1"/>
          <p:nvPr/>
        </p:nvSpPr>
        <p:spPr>
          <a:xfrm>
            <a:off x="4001382" y="1076626"/>
            <a:ext cx="3757022" cy="738664"/>
          </a:xfrm>
          <a:prstGeom prst="rect">
            <a:avLst/>
          </a:prstGeom>
          <a:noFill/>
        </p:spPr>
        <p:txBody>
          <a:bodyPr wrap="square">
            <a:spAutoFit/>
          </a:bodyPr>
          <a:lstStyle/>
          <a:p>
            <a:r>
              <a:rPr lang="de-DE" sz="1050" b="1" dirty="0"/>
              <a:t>e.g. </a:t>
            </a:r>
            <a:r>
              <a:rPr lang="de-DE" sz="1050" b="1" dirty="0" err="1"/>
              <a:t>core</a:t>
            </a:r>
            <a:r>
              <a:rPr lang="de-DE" sz="1050" b="1" dirty="0"/>
              <a:t> </a:t>
            </a:r>
            <a:r>
              <a:rPr lang="de-DE" sz="1050" b="1" dirty="0" err="1"/>
              <a:t>course</a:t>
            </a:r>
            <a:r>
              <a:rPr lang="de-DE" sz="1050" b="1" dirty="0"/>
              <a:t>:</a:t>
            </a:r>
          </a:p>
          <a:p>
            <a:r>
              <a:rPr lang="de-DE" sz="1050" dirty="0"/>
              <a:t>4EM70 - </a:t>
            </a:r>
            <a:r>
              <a:rPr lang="de-DE" sz="1050" dirty="0" err="1"/>
              <a:t>Sustainable</a:t>
            </a:r>
            <a:r>
              <a:rPr lang="de-DE" sz="1050" dirty="0"/>
              <a:t> Energy Sources</a:t>
            </a:r>
          </a:p>
          <a:p>
            <a:r>
              <a:rPr lang="de-DE" sz="1050" b="1" dirty="0" err="1"/>
              <a:t>next</a:t>
            </a:r>
            <a:r>
              <a:rPr lang="de-DE" sz="1050" b="1" dirty="0"/>
              <a:t> </a:t>
            </a:r>
            <a:r>
              <a:rPr lang="de-DE" sz="1050" b="1" dirty="0" err="1"/>
              <a:t>to</a:t>
            </a:r>
            <a:r>
              <a:rPr lang="de-DE" sz="1050" b="1" dirty="0"/>
              <a:t> </a:t>
            </a:r>
            <a:r>
              <a:rPr lang="de-DE" sz="1050" b="1" dirty="0" err="1"/>
              <a:t>various</a:t>
            </a:r>
            <a:r>
              <a:rPr lang="de-DE" sz="1050" b="1" dirty="0"/>
              <a:t> </a:t>
            </a:r>
            <a:r>
              <a:rPr lang="de-DE" sz="1050" b="1" dirty="0" err="1"/>
              <a:t>courses</a:t>
            </a:r>
            <a:r>
              <a:rPr lang="de-DE" sz="1050" b="1" dirty="0"/>
              <a:t> </a:t>
            </a:r>
            <a:r>
              <a:rPr lang="de-DE" sz="1050" b="1" dirty="0" err="1"/>
              <a:t>building</a:t>
            </a:r>
            <a:r>
              <a:rPr lang="de-DE" sz="1050" b="1" dirty="0"/>
              <a:t> </a:t>
            </a:r>
            <a:r>
              <a:rPr lang="de-DE" sz="1050" b="1" dirty="0" err="1"/>
              <a:t>foundation</a:t>
            </a:r>
            <a:r>
              <a:rPr lang="de-DE" sz="1050" b="1" dirty="0"/>
              <a:t> </a:t>
            </a:r>
            <a:r>
              <a:rPr lang="de-DE" sz="1050" b="1" dirty="0" err="1"/>
              <a:t>for</a:t>
            </a:r>
            <a:r>
              <a:rPr lang="de-DE" sz="1050" b="1" dirty="0"/>
              <a:t> </a:t>
            </a:r>
            <a:r>
              <a:rPr lang="de-DE" sz="1050" b="1" dirty="0" err="1"/>
              <a:t>engineering</a:t>
            </a:r>
            <a:r>
              <a:rPr lang="de-DE" sz="1050" b="1" dirty="0"/>
              <a:t> </a:t>
            </a:r>
          </a:p>
          <a:p>
            <a:r>
              <a:rPr lang="de-DE" sz="1050" b="1" dirty="0" err="1"/>
              <a:t>including</a:t>
            </a:r>
            <a:r>
              <a:rPr lang="de-DE" sz="1050" b="1" dirty="0"/>
              <a:t> </a:t>
            </a:r>
            <a:r>
              <a:rPr lang="de-DE" sz="1050" b="1" dirty="0" err="1"/>
              <a:t>engineering</a:t>
            </a:r>
            <a:r>
              <a:rPr lang="de-DE" sz="1050" b="1" dirty="0"/>
              <a:t> </a:t>
            </a:r>
            <a:r>
              <a:rPr lang="de-DE" sz="1050" b="1" dirty="0" err="1"/>
              <a:t>for</a:t>
            </a:r>
            <a:r>
              <a:rPr lang="de-DE" sz="1050" b="1" dirty="0"/>
              <a:t> </a:t>
            </a:r>
            <a:r>
              <a:rPr lang="de-DE" sz="1050" b="1" dirty="0" err="1"/>
              <a:t>the</a:t>
            </a:r>
            <a:r>
              <a:rPr lang="de-DE" sz="1050" b="1" dirty="0"/>
              <a:t> </a:t>
            </a:r>
            <a:r>
              <a:rPr lang="de-DE" sz="1050" b="1" dirty="0" err="1"/>
              <a:t>energy</a:t>
            </a:r>
            <a:r>
              <a:rPr lang="de-DE" sz="1050" b="1" dirty="0"/>
              <a:t> </a:t>
            </a:r>
            <a:r>
              <a:rPr lang="de-DE" sz="1050" b="1" dirty="0" err="1"/>
              <a:t>sector</a:t>
            </a:r>
            <a:endParaRPr lang="en-NL" sz="1050" b="1" dirty="0"/>
          </a:p>
        </p:txBody>
      </p:sp>
      <p:sp>
        <p:nvSpPr>
          <p:cNvPr id="21" name="TextBox 20">
            <a:extLst>
              <a:ext uri="{FF2B5EF4-FFF2-40B4-BE49-F238E27FC236}">
                <a16:creationId xmlns:a16="http://schemas.microsoft.com/office/drawing/2014/main" id="{AA4EAE13-23C8-4DF3-A6B8-DF79A8192956}"/>
              </a:ext>
            </a:extLst>
          </p:cNvPr>
          <p:cNvSpPr txBox="1"/>
          <p:nvPr/>
        </p:nvSpPr>
        <p:spPr>
          <a:xfrm>
            <a:off x="4677419" y="1910899"/>
            <a:ext cx="3211611" cy="415498"/>
          </a:xfrm>
          <a:prstGeom prst="rect">
            <a:avLst/>
          </a:prstGeom>
          <a:noFill/>
        </p:spPr>
        <p:txBody>
          <a:bodyPr wrap="square">
            <a:spAutoFit/>
          </a:bodyPr>
          <a:lstStyle/>
          <a:p>
            <a:r>
              <a:rPr lang="de-DE" sz="1050" b="1" dirty="0" err="1"/>
              <a:t>various</a:t>
            </a:r>
            <a:r>
              <a:rPr lang="de-DE" sz="1050" b="1" dirty="0"/>
              <a:t> </a:t>
            </a:r>
            <a:r>
              <a:rPr lang="de-DE" sz="1050" b="1" dirty="0" err="1"/>
              <a:t>specialization</a:t>
            </a:r>
            <a:r>
              <a:rPr lang="de-DE" sz="1050" b="1" dirty="0"/>
              <a:t> </a:t>
            </a:r>
            <a:r>
              <a:rPr lang="de-DE" sz="1050" b="1" dirty="0" err="1"/>
              <a:t>courses</a:t>
            </a:r>
            <a:r>
              <a:rPr lang="de-DE" sz="1050" b="1" dirty="0"/>
              <a:t> </a:t>
            </a:r>
            <a:r>
              <a:rPr lang="de-DE" sz="1050" b="1" dirty="0" err="1"/>
              <a:t>addressing</a:t>
            </a:r>
            <a:r>
              <a:rPr lang="de-DE" sz="1050" b="1" dirty="0"/>
              <a:t> </a:t>
            </a:r>
            <a:r>
              <a:rPr lang="de-DE" sz="1050" b="1" dirty="0" err="1"/>
              <a:t>engineering</a:t>
            </a:r>
            <a:r>
              <a:rPr lang="de-DE" sz="1050" b="1" dirty="0"/>
              <a:t> </a:t>
            </a:r>
            <a:r>
              <a:rPr lang="de-DE" sz="1050" b="1" dirty="0" err="1"/>
              <a:t>including</a:t>
            </a:r>
            <a:r>
              <a:rPr lang="de-DE" sz="1050" b="1" dirty="0"/>
              <a:t> </a:t>
            </a:r>
            <a:r>
              <a:rPr lang="de-DE" sz="1050" b="1" dirty="0" err="1"/>
              <a:t>engineering</a:t>
            </a:r>
            <a:r>
              <a:rPr lang="de-DE" sz="1050" b="1" dirty="0"/>
              <a:t> </a:t>
            </a:r>
            <a:r>
              <a:rPr lang="de-DE" sz="1050" b="1" dirty="0" err="1"/>
              <a:t>for</a:t>
            </a:r>
            <a:r>
              <a:rPr lang="de-DE" sz="1050" b="1" dirty="0"/>
              <a:t> </a:t>
            </a:r>
            <a:r>
              <a:rPr lang="de-DE" sz="1050" b="1" dirty="0" err="1"/>
              <a:t>the</a:t>
            </a:r>
            <a:r>
              <a:rPr lang="de-DE" sz="1050" b="1" dirty="0"/>
              <a:t> </a:t>
            </a:r>
            <a:r>
              <a:rPr lang="de-DE" sz="1050" b="1" dirty="0" err="1"/>
              <a:t>energy</a:t>
            </a:r>
            <a:r>
              <a:rPr lang="de-DE" sz="1050" b="1" dirty="0"/>
              <a:t> </a:t>
            </a:r>
            <a:r>
              <a:rPr lang="de-DE" sz="1050" b="1" dirty="0" err="1"/>
              <a:t>sector</a:t>
            </a:r>
            <a:endParaRPr lang="en-NL" sz="1050" dirty="0"/>
          </a:p>
        </p:txBody>
      </p:sp>
      <p:sp>
        <p:nvSpPr>
          <p:cNvPr id="22" name="Arrow: Right 21">
            <a:extLst>
              <a:ext uri="{FF2B5EF4-FFF2-40B4-BE49-F238E27FC236}">
                <a16:creationId xmlns:a16="http://schemas.microsoft.com/office/drawing/2014/main" id="{5FCEEB23-E15C-40FE-8BBE-824E84E83AAB}"/>
              </a:ext>
            </a:extLst>
          </p:cNvPr>
          <p:cNvSpPr/>
          <p:nvPr/>
        </p:nvSpPr>
        <p:spPr>
          <a:xfrm rot="8604964">
            <a:off x="3481982" y="1472532"/>
            <a:ext cx="547165" cy="15774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Arrow: Right 22">
            <a:extLst>
              <a:ext uri="{FF2B5EF4-FFF2-40B4-BE49-F238E27FC236}">
                <a16:creationId xmlns:a16="http://schemas.microsoft.com/office/drawing/2014/main" id="{DBD75BEE-1C77-4D24-B41E-3AE2F0FBA7BB}"/>
              </a:ext>
            </a:extLst>
          </p:cNvPr>
          <p:cNvSpPr/>
          <p:nvPr/>
        </p:nvSpPr>
        <p:spPr>
          <a:xfrm rot="11270540">
            <a:off x="3525847" y="1969603"/>
            <a:ext cx="1112637" cy="1974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4" name="Picture 23">
            <a:extLst>
              <a:ext uri="{FF2B5EF4-FFF2-40B4-BE49-F238E27FC236}">
                <a16:creationId xmlns:a16="http://schemas.microsoft.com/office/drawing/2014/main" id="{CBB17313-A6C2-4662-BF34-84FA4D6F60A4}"/>
              </a:ext>
            </a:extLst>
          </p:cNvPr>
          <p:cNvPicPr>
            <a:picLocks noChangeAspect="1"/>
          </p:cNvPicPr>
          <p:nvPr/>
        </p:nvPicPr>
        <p:blipFill>
          <a:blip r:embed="rId4"/>
          <a:stretch>
            <a:fillRect/>
          </a:stretch>
        </p:blipFill>
        <p:spPr>
          <a:xfrm>
            <a:off x="6114794" y="2598534"/>
            <a:ext cx="2200531" cy="795937"/>
          </a:xfrm>
          <a:prstGeom prst="rect">
            <a:avLst/>
          </a:prstGeom>
        </p:spPr>
      </p:pic>
      <p:sp>
        <p:nvSpPr>
          <p:cNvPr id="25" name="Oval 24">
            <a:extLst>
              <a:ext uri="{FF2B5EF4-FFF2-40B4-BE49-F238E27FC236}">
                <a16:creationId xmlns:a16="http://schemas.microsoft.com/office/drawing/2014/main" id="{54F19F5D-09AC-43BC-BBC2-89D1D72227F1}"/>
              </a:ext>
            </a:extLst>
          </p:cNvPr>
          <p:cNvSpPr/>
          <p:nvPr/>
        </p:nvSpPr>
        <p:spPr>
          <a:xfrm>
            <a:off x="5980756" y="2497903"/>
            <a:ext cx="2740051" cy="1042113"/>
          </a:xfrm>
          <a:prstGeom prst="ellipse">
            <a:avLst/>
          </a:prstGeom>
          <a:noFill/>
          <a:ln w="19050">
            <a:solidFill>
              <a:srgbClr val="0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08262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AA2D-75CE-4356-9CEF-349FBB9B870E}"/>
              </a:ext>
            </a:extLst>
          </p:cNvPr>
          <p:cNvSpPr>
            <a:spLocks noGrp="1"/>
          </p:cNvSpPr>
          <p:nvPr>
            <p:ph type="title"/>
          </p:nvPr>
        </p:nvSpPr>
        <p:spPr>
          <a:xfrm>
            <a:off x="758825" y="251279"/>
            <a:ext cx="7556500" cy="733827"/>
          </a:xfrm>
        </p:spPr>
        <p:txBody>
          <a:bodyPr/>
          <a:lstStyle/>
          <a:p>
            <a:r>
              <a:rPr lang="en-GB" dirty="0"/>
              <a:t>Course design – </a:t>
            </a:r>
            <a:r>
              <a:rPr lang="en-US" dirty="0"/>
              <a:t>Embedding SET</a:t>
            </a:r>
            <a:endParaRPr lang="en-NL" dirty="0"/>
          </a:p>
        </p:txBody>
      </p:sp>
      <p:sp>
        <p:nvSpPr>
          <p:cNvPr id="3" name="Footer Placeholder 2">
            <a:extLst>
              <a:ext uri="{FF2B5EF4-FFF2-40B4-BE49-F238E27FC236}">
                <a16:creationId xmlns:a16="http://schemas.microsoft.com/office/drawing/2014/main" id="{37470DBB-06EC-4CB8-BA1A-B62D577B2E5D}"/>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0BAB5EE8-94B9-447A-A4C8-24495C25A20D}"/>
              </a:ext>
            </a:extLst>
          </p:cNvPr>
          <p:cNvSpPr>
            <a:spLocks noGrp="1"/>
          </p:cNvSpPr>
          <p:nvPr>
            <p:ph type="sldNum" sz="quarter" idx="12"/>
          </p:nvPr>
        </p:nvSpPr>
        <p:spPr/>
        <p:txBody>
          <a:bodyPr/>
          <a:lstStyle/>
          <a:p>
            <a:fld id="{C194BDB0-F4EA-4DD6-8281-CCE2440D0CE0}" type="slidenum">
              <a:rPr lang="en-GB" smtClean="0"/>
              <a:t>6</a:t>
            </a:fld>
            <a:endParaRPr lang="en-GB" dirty="0"/>
          </a:p>
        </p:txBody>
      </p:sp>
      <p:graphicFrame>
        <p:nvGraphicFramePr>
          <p:cNvPr id="7" name="Table 6">
            <a:extLst>
              <a:ext uri="{FF2B5EF4-FFF2-40B4-BE49-F238E27FC236}">
                <a16:creationId xmlns:a16="http://schemas.microsoft.com/office/drawing/2014/main" id="{4B3EE982-2BFA-4F47-950A-431763935004}"/>
              </a:ext>
            </a:extLst>
          </p:cNvPr>
          <p:cNvGraphicFramePr>
            <a:graphicFrameLocks noGrp="1"/>
          </p:cNvGraphicFramePr>
          <p:nvPr>
            <p:extLst>
              <p:ext uri="{D42A27DB-BD31-4B8C-83A1-F6EECF244321}">
                <p14:modId xmlns:p14="http://schemas.microsoft.com/office/powerpoint/2010/main" val="3386429919"/>
              </p:ext>
            </p:extLst>
          </p:nvPr>
        </p:nvGraphicFramePr>
        <p:xfrm>
          <a:off x="758825" y="4054174"/>
          <a:ext cx="7556500" cy="311658"/>
        </p:xfrm>
        <a:graphic>
          <a:graphicData uri="http://schemas.openxmlformats.org/drawingml/2006/table">
            <a:tbl>
              <a:tblPr firstRow="1" firstCol="1" bandRow="1"/>
              <a:tblGrid>
                <a:gridCol w="6652743">
                  <a:extLst>
                    <a:ext uri="{9D8B030D-6E8A-4147-A177-3AD203B41FA5}">
                      <a16:colId xmlns:a16="http://schemas.microsoft.com/office/drawing/2014/main" val="461458594"/>
                    </a:ext>
                  </a:extLst>
                </a:gridCol>
                <a:gridCol w="903757">
                  <a:extLst>
                    <a:ext uri="{9D8B030D-6E8A-4147-A177-3AD203B41FA5}">
                      <a16:colId xmlns:a16="http://schemas.microsoft.com/office/drawing/2014/main" val="3247465672"/>
                    </a:ext>
                  </a:extLst>
                </a:gridCol>
              </a:tblGrid>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How relevant was this project for your study program?</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 (0.5)</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73939065"/>
                  </a:ext>
                </a:extLst>
              </a:tr>
              <a:tr h="0">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Did you have sufficient prior knowledge and/or skills to follow this project?</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 88.9%</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040969690"/>
                  </a:ext>
                </a:extLst>
              </a:tr>
            </a:tbl>
          </a:graphicData>
        </a:graphic>
      </p:graphicFrame>
      <p:pic>
        <p:nvPicPr>
          <p:cNvPr id="11" name="Picture 10">
            <a:extLst>
              <a:ext uri="{FF2B5EF4-FFF2-40B4-BE49-F238E27FC236}">
                <a16:creationId xmlns:a16="http://schemas.microsoft.com/office/drawing/2014/main" id="{1527A246-ABEC-404E-AD23-BE9AD73A874B}"/>
              </a:ext>
            </a:extLst>
          </p:cNvPr>
          <p:cNvPicPr>
            <a:picLocks noChangeAspect="1"/>
          </p:cNvPicPr>
          <p:nvPr/>
        </p:nvPicPr>
        <p:blipFill rotWithShape="1">
          <a:blip r:embed="rId2"/>
          <a:srcRect l="30249" t="43783" r="32892" b="27861"/>
          <a:stretch/>
        </p:blipFill>
        <p:spPr>
          <a:xfrm>
            <a:off x="630122" y="1825339"/>
            <a:ext cx="4438971" cy="1920901"/>
          </a:xfrm>
          <a:prstGeom prst="rect">
            <a:avLst/>
          </a:prstGeom>
        </p:spPr>
      </p:pic>
      <p:pic>
        <p:nvPicPr>
          <p:cNvPr id="13" name="Picture 12">
            <a:extLst>
              <a:ext uri="{FF2B5EF4-FFF2-40B4-BE49-F238E27FC236}">
                <a16:creationId xmlns:a16="http://schemas.microsoft.com/office/drawing/2014/main" id="{7D6141B2-8830-4178-9CC6-C2E410DAB7B6}"/>
              </a:ext>
            </a:extLst>
          </p:cNvPr>
          <p:cNvPicPr>
            <a:picLocks noChangeAspect="1"/>
          </p:cNvPicPr>
          <p:nvPr/>
        </p:nvPicPr>
        <p:blipFill rotWithShape="1">
          <a:blip r:embed="rId3">
            <a:clrChange>
              <a:clrFrom>
                <a:srgbClr val="F1EFEF"/>
              </a:clrFrom>
              <a:clrTo>
                <a:srgbClr val="F1EFEF">
                  <a:alpha val="0"/>
                </a:srgbClr>
              </a:clrTo>
            </a:clrChange>
          </a:blip>
          <a:srcRect l="26942" t="46575" r="40000" b="21179"/>
          <a:stretch/>
        </p:blipFill>
        <p:spPr>
          <a:xfrm>
            <a:off x="3574957" y="798005"/>
            <a:ext cx="2200531" cy="1207418"/>
          </a:xfrm>
          <a:prstGeom prst="rect">
            <a:avLst/>
          </a:prstGeom>
        </p:spPr>
      </p:pic>
      <p:pic>
        <p:nvPicPr>
          <p:cNvPr id="14" name="Picture 13">
            <a:extLst>
              <a:ext uri="{FF2B5EF4-FFF2-40B4-BE49-F238E27FC236}">
                <a16:creationId xmlns:a16="http://schemas.microsoft.com/office/drawing/2014/main" id="{68BE0777-2943-4A98-BD24-5648A4BF3332}"/>
              </a:ext>
            </a:extLst>
          </p:cNvPr>
          <p:cNvPicPr>
            <a:picLocks noChangeAspect="1"/>
          </p:cNvPicPr>
          <p:nvPr/>
        </p:nvPicPr>
        <p:blipFill>
          <a:blip r:embed="rId4"/>
          <a:stretch>
            <a:fillRect/>
          </a:stretch>
        </p:blipFill>
        <p:spPr>
          <a:xfrm>
            <a:off x="6114794" y="2598534"/>
            <a:ext cx="2200531" cy="795937"/>
          </a:xfrm>
          <a:prstGeom prst="rect">
            <a:avLst/>
          </a:prstGeom>
        </p:spPr>
      </p:pic>
      <p:sp>
        <p:nvSpPr>
          <p:cNvPr id="16" name="Arrow: Right 15">
            <a:extLst>
              <a:ext uri="{FF2B5EF4-FFF2-40B4-BE49-F238E27FC236}">
                <a16:creationId xmlns:a16="http://schemas.microsoft.com/office/drawing/2014/main" id="{B1DDFFD6-B139-45E9-953B-AB38DFFB73EB}"/>
              </a:ext>
            </a:extLst>
          </p:cNvPr>
          <p:cNvSpPr/>
          <p:nvPr/>
        </p:nvSpPr>
        <p:spPr>
          <a:xfrm rot="11464304">
            <a:off x="4442881" y="2731786"/>
            <a:ext cx="1443391" cy="1974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Arrow: Right 14">
            <a:extLst>
              <a:ext uri="{FF2B5EF4-FFF2-40B4-BE49-F238E27FC236}">
                <a16:creationId xmlns:a16="http://schemas.microsoft.com/office/drawing/2014/main" id="{B69BDC83-9B78-4CF8-A6F6-369ED4EAE069}"/>
              </a:ext>
            </a:extLst>
          </p:cNvPr>
          <p:cNvSpPr/>
          <p:nvPr/>
        </p:nvSpPr>
        <p:spPr>
          <a:xfrm rot="10800000">
            <a:off x="4919389" y="2880823"/>
            <a:ext cx="970358" cy="1974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Arrow: Right 16">
            <a:extLst>
              <a:ext uri="{FF2B5EF4-FFF2-40B4-BE49-F238E27FC236}">
                <a16:creationId xmlns:a16="http://schemas.microsoft.com/office/drawing/2014/main" id="{C6F48670-EBD7-4C86-8C86-945C7E777877}"/>
              </a:ext>
            </a:extLst>
          </p:cNvPr>
          <p:cNvSpPr/>
          <p:nvPr/>
        </p:nvSpPr>
        <p:spPr>
          <a:xfrm rot="8604964">
            <a:off x="3034682" y="1629250"/>
            <a:ext cx="547165" cy="15774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9" name="Picture 18">
            <a:extLst>
              <a:ext uri="{FF2B5EF4-FFF2-40B4-BE49-F238E27FC236}">
                <a16:creationId xmlns:a16="http://schemas.microsoft.com/office/drawing/2014/main" id="{257CD7C2-179D-4006-A064-AC5ABC1A1717}"/>
              </a:ext>
            </a:extLst>
          </p:cNvPr>
          <p:cNvPicPr>
            <a:picLocks noChangeAspect="1"/>
          </p:cNvPicPr>
          <p:nvPr/>
        </p:nvPicPr>
        <p:blipFill rotWithShape="1">
          <a:blip r:embed="rId5">
            <a:clrChange>
              <a:clrFrom>
                <a:srgbClr val="F1EFEF"/>
              </a:clrFrom>
              <a:clrTo>
                <a:srgbClr val="F1EFEF">
                  <a:alpha val="0"/>
                </a:srgbClr>
              </a:clrTo>
            </a:clrChange>
          </a:blip>
          <a:srcRect l="51455" t="33450" r="28347" b="39649"/>
          <a:stretch/>
        </p:blipFill>
        <p:spPr>
          <a:xfrm>
            <a:off x="5973199" y="991708"/>
            <a:ext cx="1846912" cy="1383681"/>
          </a:xfrm>
          <a:prstGeom prst="rect">
            <a:avLst/>
          </a:prstGeom>
        </p:spPr>
      </p:pic>
      <p:sp>
        <p:nvSpPr>
          <p:cNvPr id="20" name="Arrow: Right 19">
            <a:extLst>
              <a:ext uri="{FF2B5EF4-FFF2-40B4-BE49-F238E27FC236}">
                <a16:creationId xmlns:a16="http://schemas.microsoft.com/office/drawing/2014/main" id="{A1F6431C-10AD-4186-BEFD-A727BABB6B8B}"/>
              </a:ext>
            </a:extLst>
          </p:cNvPr>
          <p:cNvSpPr/>
          <p:nvPr/>
        </p:nvSpPr>
        <p:spPr>
          <a:xfrm rot="10465827">
            <a:off x="3760057" y="2074242"/>
            <a:ext cx="2526926" cy="19742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Oval 20">
            <a:extLst>
              <a:ext uri="{FF2B5EF4-FFF2-40B4-BE49-F238E27FC236}">
                <a16:creationId xmlns:a16="http://schemas.microsoft.com/office/drawing/2014/main" id="{D4416ED4-737E-4EA0-ADEF-5D46DF02D99E}"/>
              </a:ext>
            </a:extLst>
          </p:cNvPr>
          <p:cNvSpPr/>
          <p:nvPr/>
        </p:nvSpPr>
        <p:spPr>
          <a:xfrm>
            <a:off x="5980756" y="2497903"/>
            <a:ext cx="2740051" cy="1042113"/>
          </a:xfrm>
          <a:prstGeom prst="ellipse">
            <a:avLst/>
          </a:prstGeom>
          <a:noFill/>
          <a:ln w="19050">
            <a:solidFill>
              <a:srgbClr val="0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7952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Course design – constructive alignment</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7</a:t>
            </a:fld>
            <a:endParaRPr lang="en-GB" dirty="0"/>
          </a:p>
        </p:txBody>
      </p:sp>
      <p:graphicFrame>
        <p:nvGraphicFramePr>
          <p:cNvPr id="5" name="Table 4">
            <a:extLst>
              <a:ext uri="{FF2B5EF4-FFF2-40B4-BE49-F238E27FC236}">
                <a16:creationId xmlns:a16="http://schemas.microsoft.com/office/drawing/2014/main" id="{7617B31C-D704-482F-A658-B68DE8F01DB8}"/>
              </a:ext>
            </a:extLst>
          </p:cNvPr>
          <p:cNvGraphicFramePr>
            <a:graphicFrameLocks noGrp="1"/>
          </p:cNvGraphicFramePr>
          <p:nvPr>
            <p:extLst>
              <p:ext uri="{D42A27DB-BD31-4B8C-83A1-F6EECF244321}">
                <p14:modId xmlns:p14="http://schemas.microsoft.com/office/powerpoint/2010/main" val="2551778905"/>
              </p:ext>
            </p:extLst>
          </p:nvPr>
        </p:nvGraphicFramePr>
        <p:xfrm>
          <a:off x="758825" y="3785500"/>
          <a:ext cx="7556500" cy="155829"/>
        </p:xfrm>
        <a:graphic>
          <a:graphicData uri="http://schemas.openxmlformats.org/drawingml/2006/table">
            <a:tbl>
              <a:tblPr firstRow="1" firstCol="1" bandRow="1"/>
              <a:tblGrid>
                <a:gridCol w="6652744">
                  <a:extLst>
                    <a:ext uri="{9D8B030D-6E8A-4147-A177-3AD203B41FA5}">
                      <a16:colId xmlns:a16="http://schemas.microsoft.com/office/drawing/2014/main" val="1632097333"/>
                    </a:ext>
                  </a:extLst>
                </a:gridCol>
                <a:gridCol w="903756">
                  <a:extLst>
                    <a:ext uri="{9D8B030D-6E8A-4147-A177-3AD203B41FA5}">
                      <a16:colId xmlns:a16="http://schemas.microsoft.com/office/drawing/2014/main" val="3658810053"/>
                    </a:ext>
                  </a:extLst>
                </a:gridCol>
              </a:tblGrid>
              <a:tr h="0">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On a scale of 1-10, how would you rate the alignment between learning objectives – teaching methods and assessment?</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(1.1)</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281967226"/>
                  </a:ext>
                </a:extLst>
              </a:tr>
            </a:tbl>
          </a:graphicData>
        </a:graphic>
      </p:graphicFrame>
      <p:graphicFrame>
        <p:nvGraphicFramePr>
          <p:cNvPr id="8" name="Table 7">
            <a:extLst>
              <a:ext uri="{FF2B5EF4-FFF2-40B4-BE49-F238E27FC236}">
                <a16:creationId xmlns:a16="http://schemas.microsoft.com/office/drawing/2014/main" id="{898415E4-B968-48EE-AD5C-8771FE6AC369}"/>
              </a:ext>
            </a:extLst>
          </p:cNvPr>
          <p:cNvGraphicFramePr>
            <a:graphicFrameLocks noGrp="1"/>
          </p:cNvGraphicFramePr>
          <p:nvPr>
            <p:extLst>
              <p:ext uri="{D42A27DB-BD31-4B8C-83A1-F6EECF244321}">
                <p14:modId xmlns:p14="http://schemas.microsoft.com/office/powerpoint/2010/main" val="2354736341"/>
              </p:ext>
            </p:extLst>
          </p:nvPr>
        </p:nvGraphicFramePr>
        <p:xfrm>
          <a:off x="758825" y="4163441"/>
          <a:ext cx="7556500" cy="318897"/>
        </p:xfrm>
        <a:graphic>
          <a:graphicData uri="http://schemas.openxmlformats.org/drawingml/2006/table">
            <a:tbl>
              <a:tblPr firstRow="1" firstCol="1" bandRow="1"/>
              <a:tblGrid>
                <a:gridCol w="6652743">
                  <a:extLst>
                    <a:ext uri="{9D8B030D-6E8A-4147-A177-3AD203B41FA5}">
                      <a16:colId xmlns:a16="http://schemas.microsoft.com/office/drawing/2014/main" val="2236271989"/>
                    </a:ext>
                  </a:extLst>
                </a:gridCol>
                <a:gridCol w="903757">
                  <a:extLst>
                    <a:ext uri="{9D8B030D-6E8A-4147-A177-3AD203B41FA5}">
                      <a16:colId xmlns:a16="http://schemas.microsoft.com/office/drawing/2014/main" val="3785927790"/>
                    </a:ext>
                  </a:extLst>
                </a:gridCol>
              </a:tblGrid>
              <a:tr h="0">
                <a:tc>
                  <a:txBody>
                    <a:bodyPr/>
                    <a:lstStyle/>
                    <a:p>
                      <a:pP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The educational setup (e.g., structure, content, teaching/learning methods, level, and coherence) worked well and was suitable for this project.</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3.9 (0.8)</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282073"/>
                  </a:ext>
                </a:extLst>
              </a:tr>
            </a:tbl>
          </a:graphicData>
        </a:graphic>
      </p:graphicFrame>
      <p:sp>
        <p:nvSpPr>
          <p:cNvPr id="14" name="Rectangle 4">
            <a:extLst>
              <a:ext uri="{FF2B5EF4-FFF2-40B4-BE49-F238E27FC236}">
                <a16:creationId xmlns:a16="http://schemas.microsoft.com/office/drawing/2014/main" id="{D70D1F35-6899-488C-9FD5-3F34F6656524}"/>
              </a:ext>
            </a:extLst>
          </p:cNvPr>
          <p:cNvSpPr>
            <a:spLocks noChangeArrowheads="1"/>
          </p:cNvSpPr>
          <p:nvPr/>
        </p:nvSpPr>
        <p:spPr bwMode="auto">
          <a:xfrm>
            <a:off x="681871" y="24422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L" altLang="en-NL" sz="1800" b="0" i="0" u="none" strike="noStrike" cap="none" normalizeH="0" baseline="0">
                <a:ln>
                  <a:noFill/>
                </a:ln>
                <a:solidFill>
                  <a:schemeClr val="tx1"/>
                </a:solidFill>
                <a:effectLst/>
                <a:latin typeface="Arial" panose="020B0604020202020204" pitchFamily="34" charset="0"/>
              </a:rPr>
            </a:br>
            <a:endParaRPr kumimoji="0" lang="en-NL" altLang="en-NL" sz="1800" b="0" i="0" u="none" strike="noStrike" cap="none" normalizeH="0" baseline="0">
              <a:ln>
                <a:noFill/>
              </a:ln>
              <a:solidFill>
                <a:schemeClr val="tx1"/>
              </a:solidFill>
              <a:effectLst/>
              <a:latin typeface="Arial" panose="020B0604020202020204" pitchFamily="34" charset="0"/>
            </a:endParaRPr>
          </a:p>
        </p:txBody>
      </p:sp>
      <p:grpSp>
        <p:nvGrpSpPr>
          <p:cNvPr id="26" name="Group 25">
            <a:extLst>
              <a:ext uri="{FF2B5EF4-FFF2-40B4-BE49-F238E27FC236}">
                <a16:creationId xmlns:a16="http://schemas.microsoft.com/office/drawing/2014/main" id="{DB3452A5-24CB-44E8-966A-D887E6A0F74E}"/>
              </a:ext>
            </a:extLst>
          </p:cNvPr>
          <p:cNvGrpSpPr/>
          <p:nvPr/>
        </p:nvGrpSpPr>
        <p:grpSpPr>
          <a:xfrm>
            <a:off x="2682875" y="1130665"/>
            <a:ext cx="3707646" cy="2171055"/>
            <a:chOff x="2682875" y="1130665"/>
            <a:chExt cx="3707646" cy="2171055"/>
          </a:xfrm>
        </p:grpSpPr>
        <p:sp>
          <p:nvSpPr>
            <p:cNvPr id="17" name="Oval 16">
              <a:extLst>
                <a:ext uri="{FF2B5EF4-FFF2-40B4-BE49-F238E27FC236}">
                  <a16:creationId xmlns:a16="http://schemas.microsoft.com/office/drawing/2014/main" id="{A3D02C7C-951E-48A6-B33F-A863E92372A5}"/>
                </a:ext>
              </a:extLst>
            </p:cNvPr>
            <p:cNvSpPr/>
            <p:nvPr/>
          </p:nvSpPr>
          <p:spPr>
            <a:xfrm>
              <a:off x="2682875" y="2356722"/>
              <a:ext cx="1327150" cy="9449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Oval 17">
              <a:extLst>
                <a:ext uri="{FF2B5EF4-FFF2-40B4-BE49-F238E27FC236}">
                  <a16:creationId xmlns:a16="http://schemas.microsoft.com/office/drawing/2014/main" id="{076585BB-662F-45A6-B2A4-2EB29DDA44F4}"/>
                </a:ext>
              </a:extLst>
            </p:cNvPr>
            <p:cNvSpPr/>
            <p:nvPr/>
          </p:nvSpPr>
          <p:spPr>
            <a:xfrm>
              <a:off x="3908425" y="1130665"/>
              <a:ext cx="1327150" cy="9449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Oval 18">
              <a:extLst>
                <a:ext uri="{FF2B5EF4-FFF2-40B4-BE49-F238E27FC236}">
                  <a16:creationId xmlns:a16="http://schemas.microsoft.com/office/drawing/2014/main" id="{63D194D3-BB9A-4AF7-877E-DDA9F5096F12}"/>
                </a:ext>
              </a:extLst>
            </p:cNvPr>
            <p:cNvSpPr/>
            <p:nvPr/>
          </p:nvSpPr>
          <p:spPr>
            <a:xfrm>
              <a:off x="5063371" y="2328333"/>
              <a:ext cx="1327150" cy="9449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TextBox 19">
              <a:extLst>
                <a:ext uri="{FF2B5EF4-FFF2-40B4-BE49-F238E27FC236}">
                  <a16:creationId xmlns:a16="http://schemas.microsoft.com/office/drawing/2014/main" id="{66979336-B03E-4A95-A363-F9BFEFB4E828}"/>
                </a:ext>
              </a:extLst>
            </p:cNvPr>
            <p:cNvSpPr txBox="1"/>
            <p:nvPr/>
          </p:nvSpPr>
          <p:spPr>
            <a:xfrm>
              <a:off x="2931111" y="2560020"/>
              <a:ext cx="830677" cy="507831"/>
            </a:xfrm>
            <a:prstGeom prst="rect">
              <a:avLst/>
            </a:prstGeom>
            <a:noFill/>
          </p:spPr>
          <p:txBody>
            <a:bodyPr wrap="none" rtlCol="0">
              <a:spAutoFit/>
            </a:bodyPr>
            <a:lstStyle/>
            <a:p>
              <a:pPr algn="ctr"/>
              <a:r>
                <a:rPr lang="en-US" dirty="0"/>
                <a:t>Learning </a:t>
              </a:r>
            </a:p>
            <a:p>
              <a:pPr algn="ctr"/>
              <a:r>
                <a:rPr lang="en-US" dirty="0"/>
                <a:t>goals</a:t>
              </a:r>
              <a:endParaRPr lang="en-NL" dirty="0"/>
            </a:p>
          </p:txBody>
        </p:sp>
        <p:sp>
          <p:nvSpPr>
            <p:cNvPr id="21" name="TextBox 20">
              <a:extLst>
                <a:ext uri="{FF2B5EF4-FFF2-40B4-BE49-F238E27FC236}">
                  <a16:creationId xmlns:a16="http://schemas.microsoft.com/office/drawing/2014/main" id="{CECA3B93-2F3C-4ECE-B786-ED0806C553FC}"/>
                </a:ext>
              </a:extLst>
            </p:cNvPr>
            <p:cNvSpPr txBox="1"/>
            <p:nvPr/>
          </p:nvSpPr>
          <p:spPr>
            <a:xfrm>
              <a:off x="4170769" y="1352854"/>
              <a:ext cx="802463" cy="507831"/>
            </a:xfrm>
            <a:prstGeom prst="rect">
              <a:avLst/>
            </a:prstGeom>
            <a:noFill/>
          </p:spPr>
          <p:txBody>
            <a:bodyPr wrap="none" rtlCol="0">
              <a:spAutoFit/>
            </a:bodyPr>
            <a:lstStyle/>
            <a:p>
              <a:pPr algn="ctr"/>
              <a:r>
                <a:rPr lang="en-US" dirty="0"/>
                <a:t>Teaching</a:t>
              </a:r>
            </a:p>
            <a:p>
              <a:pPr algn="ctr"/>
              <a:r>
                <a:rPr lang="en-US" dirty="0"/>
                <a:t>methods</a:t>
              </a:r>
              <a:endParaRPr lang="en-NL" dirty="0"/>
            </a:p>
          </p:txBody>
        </p:sp>
        <p:sp>
          <p:nvSpPr>
            <p:cNvPr id="22" name="TextBox 21">
              <a:extLst>
                <a:ext uri="{FF2B5EF4-FFF2-40B4-BE49-F238E27FC236}">
                  <a16:creationId xmlns:a16="http://schemas.microsoft.com/office/drawing/2014/main" id="{81A08DFC-8392-4773-8CEF-56710F39364C}"/>
                </a:ext>
              </a:extLst>
            </p:cNvPr>
            <p:cNvSpPr txBox="1"/>
            <p:nvPr/>
          </p:nvSpPr>
          <p:spPr>
            <a:xfrm>
              <a:off x="5235575" y="2617563"/>
              <a:ext cx="1011816" cy="300082"/>
            </a:xfrm>
            <a:prstGeom prst="rect">
              <a:avLst/>
            </a:prstGeom>
            <a:noFill/>
          </p:spPr>
          <p:txBody>
            <a:bodyPr wrap="none" rtlCol="0">
              <a:spAutoFit/>
            </a:bodyPr>
            <a:lstStyle/>
            <a:p>
              <a:pPr algn="ctr"/>
              <a:r>
                <a:rPr lang="en-US" dirty="0"/>
                <a:t>Assessment</a:t>
              </a:r>
              <a:endParaRPr lang="en-NL" dirty="0"/>
            </a:p>
          </p:txBody>
        </p:sp>
        <p:sp>
          <p:nvSpPr>
            <p:cNvPr id="23" name="Arrow: Left-Right 22">
              <a:extLst>
                <a:ext uri="{FF2B5EF4-FFF2-40B4-BE49-F238E27FC236}">
                  <a16:creationId xmlns:a16="http://schemas.microsoft.com/office/drawing/2014/main" id="{DEB4B454-7E2C-4BFB-AF4F-C6829D2E1721}"/>
                </a:ext>
              </a:extLst>
            </p:cNvPr>
            <p:cNvSpPr/>
            <p:nvPr/>
          </p:nvSpPr>
          <p:spPr>
            <a:xfrm rot="18576140">
              <a:off x="3626847" y="1999174"/>
              <a:ext cx="514350" cy="3291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Arrow: Left-Right 23">
              <a:extLst>
                <a:ext uri="{FF2B5EF4-FFF2-40B4-BE49-F238E27FC236}">
                  <a16:creationId xmlns:a16="http://schemas.microsoft.com/office/drawing/2014/main" id="{02E9DB62-9F59-48C3-8054-45CCC3E04C93}"/>
                </a:ext>
              </a:extLst>
            </p:cNvPr>
            <p:cNvSpPr/>
            <p:nvPr/>
          </p:nvSpPr>
          <p:spPr>
            <a:xfrm rot="3366297">
              <a:off x="4978400" y="1980032"/>
              <a:ext cx="514350" cy="3291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Arrow: Left-Right 24">
              <a:extLst>
                <a:ext uri="{FF2B5EF4-FFF2-40B4-BE49-F238E27FC236}">
                  <a16:creationId xmlns:a16="http://schemas.microsoft.com/office/drawing/2014/main" id="{741D3B4A-7CE4-4CE1-B4A7-1812A07F567B}"/>
                </a:ext>
              </a:extLst>
            </p:cNvPr>
            <p:cNvSpPr/>
            <p:nvPr/>
          </p:nvSpPr>
          <p:spPr>
            <a:xfrm rot="10800000">
              <a:off x="4300784" y="2738729"/>
              <a:ext cx="514350" cy="3291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11917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Course design – learning goals</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8</a:t>
            </a:fld>
            <a:endParaRPr lang="en-GB" dirty="0"/>
          </a:p>
        </p:txBody>
      </p:sp>
      <p:pic>
        <p:nvPicPr>
          <p:cNvPr id="5" name="Picture 4">
            <a:extLst>
              <a:ext uri="{FF2B5EF4-FFF2-40B4-BE49-F238E27FC236}">
                <a16:creationId xmlns:a16="http://schemas.microsoft.com/office/drawing/2014/main" id="{F1752992-47C1-40AD-8564-D7156E620563}"/>
              </a:ext>
            </a:extLst>
          </p:cNvPr>
          <p:cNvPicPr>
            <a:picLocks noChangeAspect="1"/>
          </p:cNvPicPr>
          <p:nvPr/>
        </p:nvPicPr>
        <p:blipFill>
          <a:blip r:embed="rId2"/>
          <a:stretch>
            <a:fillRect/>
          </a:stretch>
        </p:blipFill>
        <p:spPr>
          <a:xfrm>
            <a:off x="5333568" y="518400"/>
            <a:ext cx="3184230" cy="1947014"/>
          </a:xfrm>
          <a:prstGeom prst="rect">
            <a:avLst/>
          </a:prstGeom>
        </p:spPr>
      </p:pic>
      <p:graphicFrame>
        <p:nvGraphicFramePr>
          <p:cNvPr id="6" name="Table 5">
            <a:extLst>
              <a:ext uri="{FF2B5EF4-FFF2-40B4-BE49-F238E27FC236}">
                <a16:creationId xmlns:a16="http://schemas.microsoft.com/office/drawing/2014/main" id="{8D93EA78-4835-4AB2-937A-7AA289D9AA32}"/>
              </a:ext>
            </a:extLst>
          </p:cNvPr>
          <p:cNvGraphicFramePr>
            <a:graphicFrameLocks noGrp="1"/>
          </p:cNvGraphicFramePr>
          <p:nvPr>
            <p:extLst>
              <p:ext uri="{D42A27DB-BD31-4B8C-83A1-F6EECF244321}">
                <p14:modId xmlns:p14="http://schemas.microsoft.com/office/powerpoint/2010/main" val="3118764228"/>
              </p:ext>
            </p:extLst>
          </p:nvPr>
        </p:nvGraphicFramePr>
        <p:xfrm>
          <a:off x="709614" y="2812819"/>
          <a:ext cx="5747069" cy="1689862"/>
        </p:xfrm>
        <a:graphic>
          <a:graphicData uri="http://schemas.openxmlformats.org/drawingml/2006/table">
            <a:tbl>
              <a:tblPr firstRow="1" firstCol="1" bandRow="1"/>
              <a:tblGrid>
                <a:gridCol w="419735">
                  <a:extLst>
                    <a:ext uri="{9D8B030D-6E8A-4147-A177-3AD203B41FA5}">
                      <a16:colId xmlns:a16="http://schemas.microsoft.com/office/drawing/2014/main" val="3348753241"/>
                    </a:ext>
                  </a:extLst>
                </a:gridCol>
                <a:gridCol w="5327334">
                  <a:extLst>
                    <a:ext uri="{9D8B030D-6E8A-4147-A177-3AD203B41FA5}">
                      <a16:colId xmlns:a16="http://schemas.microsoft.com/office/drawing/2014/main" val="1046786966"/>
                    </a:ext>
                  </a:extLst>
                </a:gridCol>
              </a:tblGrid>
              <a:tr h="0">
                <a:tc>
                  <a: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LG 1</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Reflect and apply the most recent developments in energy technology research (year specific)</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489533"/>
                  </a:ext>
                </a:extLst>
              </a:tr>
              <a:tr h="0">
                <a:tc>
                  <a: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LG 2</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Plan, execute and communicate results of international projects on energy technology</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223283"/>
                  </a:ext>
                </a:extLst>
              </a:tr>
              <a:tr h="249687">
                <a:tc>
                  <a: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LG 3</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Build/Use computational tools and databases to draw conclusions regarding the applicability of existing and new solutions to problems outlined (year specific) within energy technology. </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58544"/>
                  </a:ext>
                </a:extLst>
              </a:tr>
              <a:tr h="0">
                <a:tc>
                  <a: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LG 4</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Use individual knowledge and expertise in an interdisciplinary and international team to develop an innovative, practical and scientifically sound solution to a current challenge in the field of energy technology (year specific) </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11092981"/>
                  </a:ext>
                </a:extLst>
              </a:tr>
            </a:tbl>
          </a:graphicData>
        </a:graphic>
      </p:graphicFrame>
    </p:spTree>
    <p:extLst>
      <p:ext uri="{BB962C8B-B14F-4D97-AF65-F5344CB8AC3E}">
        <p14:creationId xmlns:p14="http://schemas.microsoft.com/office/powerpoint/2010/main" val="422746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FD2A-C2C8-4AAA-B710-A8FAFF9BC6EA}"/>
              </a:ext>
            </a:extLst>
          </p:cNvPr>
          <p:cNvSpPr>
            <a:spLocks noGrp="1"/>
          </p:cNvSpPr>
          <p:nvPr>
            <p:ph type="title"/>
          </p:nvPr>
        </p:nvSpPr>
        <p:spPr/>
        <p:txBody>
          <a:bodyPr/>
          <a:lstStyle/>
          <a:p>
            <a:r>
              <a:rPr lang="en-GB" dirty="0"/>
              <a:t>Course design – teaching method</a:t>
            </a:r>
          </a:p>
        </p:txBody>
      </p:sp>
      <p:sp>
        <p:nvSpPr>
          <p:cNvPr id="3" name="Footer Placeholder 2">
            <a:extLst>
              <a:ext uri="{FF2B5EF4-FFF2-40B4-BE49-F238E27FC236}">
                <a16:creationId xmlns:a16="http://schemas.microsoft.com/office/drawing/2014/main" id="{763B2DA9-461D-4827-A96E-AEDC4AA1C1FF}"/>
              </a:ext>
            </a:extLst>
          </p:cNvPr>
          <p:cNvSpPr>
            <a:spLocks noGrp="1"/>
          </p:cNvSpPr>
          <p:nvPr>
            <p:ph type="ftr" sz="quarter" idx="11"/>
          </p:nvPr>
        </p:nvSpPr>
        <p:spPr/>
        <p:txBody>
          <a:bodyPr/>
          <a:lstStyle/>
          <a:p>
            <a:r>
              <a:rPr lang="en-GB"/>
              <a:t>The impact of wettability on multiphase-flow in porous rocks</a:t>
            </a:r>
            <a:endParaRPr lang="en-GB" dirty="0"/>
          </a:p>
        </p:txBody>
      </p:sp>
      <p:sp>
        <p:nvSpPr>
          <p:cNvPr id="4" name="Slide Number Placeholder 3">
            <a:extLst>
              <a:ext uri="{FF2B5EF4-FFF2-40B4-BE49-F238E27FC236}">
                <a16:creationId xmlns:a16="http://schemas.microsoft.com/office/drawing/2014/main" id="{E97FF0C0-BD94-435A-87A4-9709E647F13A}"/>
              </a:ext>
            </a:extLst>
          </p:cNvPr>
          <p:cNvSpPr>
            <a:spLocks noGrp="1"/>
          </p:cNvSpPr>
          <p:nvPr>
            <p:ph type="sldNum" sz="quarter" idx="12"/>
          </p:nvPr>
        </p:nvSpPr>
        <p:spPr/>
        <p:txBody>
          <a:bodyPr/>
          <a:lstStyle/>
          <a:p>
            <a:fld id="{C194BDB0-F4EA-4DD6-8281-CCE2440D0CE0}" type="slidenum">
              <a:rPr lang="en-GB" smtClean="0"/>
              <a:t>9</a:t>
            </a:fld>
            <a:endParaRPr lang="en-GB" dirty="0"/>
          </a:p>
        </p:txBody>
      </p:sp>
      <p:pic>
        <p:nvPicPr>
          <p:cNvPr id="5" name="Picture 4">
            <a:extLst>
              <a:ext uri="{FF2B5EF4-FFF2-40B4-BE49-F238E27FC236}">
                <a16:creationId xmlns:a16="http://schemas.microsoft.com/office/drawing/2014/main" id="{30B1DD2A-B554-495A-98FA-BD83E952D56D}"/>
              </a:ext>
            </a:extLst>
          </p:cNvPr>
          <p:cNvPicPr>
            <a:picLocks noChangeAspect="1"/>
          </p:cNvPicPr>
          <p:nvPr/>
        </p:nvPicPr>
        <p:blipFill>
          <a:blip r:embed="rId2"/>
          <a:stretch>
            <a:fillRect/>
          </a:stretch>
        </p:blipFill>
        <p:spPr>
          <a:xfrm>
            <a:off x="5476980" y="246970"/>
            <a:ext cx="3094664" cy="2010514"/>
          </a:xfrm>
          <a:prstGeom prst="rect">
            <a:avLst/>
          </a:prstGeom>
        </p:spPr>
      </p:pic>
      <p:graphicFrame>
        <p:nvGraphicFramePr>
          <p:cNvPr id="8" name="Table 7">
            <a:extLst>
              <a:ext uri="{FF2B5EF4-FFF2-40B4-BE49-F238E27FC236}">
                <a16:creationId xmlns:a16="http://schemas.microsoft.com/office/drawing/2014/main" id="{25782B6F-8694-4916-8527-2F7DFD1A9F26}"/>
              </a:ext>
            </a:extLst>
          </p:cNvPr>
          <p:cNvGraphicFramePr>
            <a:graphicFrameLocks noGrp="1"/>
          </p:cNvGraphicFramePr>
          <p:nvPr>
            <p:extLst>
              <p:ext uri="{D42A27DB-BD31-4B8C-83A1-F6EECF244321}">
                <p14:modId xmlns:p14="http://schemas.microsoft.com/office/powerpoint/2010/main" val="1206156334"/>
              </p:ext>
            </p:extLst>
          </p:nvPr>
        </p:nvGraphicFramePr>
        <p:xfrm>
          <a:off x="557213" y="3139483"/>
          <a:ext cx="7599361" cy="737235"/>
        </p:xfrm>
        <a:graphic>
          <a:graphicData uri="http://schemas.openxmlformats.org/drawingml/2006/table">
            <a:tbl>
              <a:tblPr firstRow="1" firstCol="1" bandRow="1"/>
              <a:tblGrid>
                <a:gridCol w="4566020">
                  <a:extLst>
                    <a:ext uri="{9D8B030D-6E8A-4147-A177-3AD203B41FA5}">
                      <a16:colId xmlns:a16="http://schemas.microsoft.com/office/drawing/2014/main" val="3842069517"/>
                    </a:ext>
                  </a:extLst>
                </a:gridCol>
                <a:gridCol w="3033341">
                  <a:extLst>
                    <a:ext uri="{9D8B030D-6E8A-4147-A177-3AD203B41FA5}">
                      <a16:colId xmlns:a16="http://schemas.microsoft.com/office/drawing/2014/main" val="3696760213"/>
                    </a:ext>
                  </a:extLst>
                </a:gridCol>
              </a:tblGrid>
              <a:tr h="0">
                <a:tc>
                  <a: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Soft </a:t>
                      </a:r>
                      <a:r>
                        <a:rPr lang="nl-NL" sz="1100" b="1" dirty="0" err="1">
                          <a:effectLst/>
                          <a:latin typeface="Calibri" panose="020F0502020204030204" pitchFamily="34" charset="0"/>
                          <a:ea typeface="Calibri" panose="020F0502020204030204" pitchFamily="34" charset="0"/>
                          <a:cs typeface="Calibri" panose="020F0502020204030204" pitchFamily="34" charset="0"/>
                        </a:rPr>
                        <a:t>skill</a:t>
                      </a:r>
                      <a:r>
                        <a:rPr lang="nl-NL" sz="1100" b="1" dirty="0">
                          <a:effectLst/>
                          <a:latin typeface="Calibri" panose="020F0502020204030204" pitchFamily="34" charset="0"/>
                          <a:ea typeface="Calibri" panose="020F0502020204030204" pitchFamily="34" charset="0"/>
                          <a:cs typeface="Calibri" panose="020F0502020204030204" pitchFamily="34" charset="0"/>
                        </a:rPr>
                        <a:t> training</a:t>
                      </a:r>
                      <a:br>
                        <a:rPr lang="nl-NL" sz="1100" b="1" dirty="0">
                          <a:effectLst/>
                          <a:latin typeface="Calibri" panose="020F0502020204030204" pitchFamily="34" charset="0"/>
                          <a:ea typeface="Calibri" panose="020F0502020204030204" pitchFamily="34" charset="0"/>
                          <a:cs typeface="Calibri" panose="020F0502020204030204" pitchFamily="34" charset="0"/>
                        </a:rPr>
                      </a:br>
                      <a:r>
                        <a:rPr lang="nl-NL" sz="1100" b="1" dirty="0">
                          <a:effectLst/>
                          <a:latin typeface="Calibri" panose="020F0502020204030204" pitchFamily="34" charset="0"/>
                          <a:ea typeface="Calibri" panose="020F0502020204030204" pitchFamily="34" charset="0"/>
                          <a:cs typeface="Calibri" panose="020F0502020204030204" pitchFamily="34" charset="0"/>
                        </a:rPr>
                        <a:t>(</a:t>
                      </a:r>
                      <a:r>
                        <a:rPr lang="nl-NL" sz="1100" b="1" dirty="0" err="1">
                          <a:effectLst/>
                          <a:latin typeface="Calibri" panose="020F0502020204030204" pitchFamily="34" charset="0"/>
                          <a:ea typeface="Calibri" panose="020F0502020204030204" pitchFamily="34" charset="0"/>
                          <a:cs typeface="Calibri" panose="020F0502020204030204" pitchFamily="34" charset="0"/>
                        </a:rPr>
                        <a:t>international</a:t>
                      </a:r>
                      <a:r>
                        <a:rPr lang="nl-NL" sz="1100" b="1" dirty="0">
                          <a:effectLst/>
                          <a:latin typeface="Calibri" panose="020F0502020204030204" pitchFamily="34" charset="0"/>
                          <a:ea typeface="Calibri" panose="020F0502020204030204" pitchFamily="34" charset="0"/>
                          <a:cs typeface="Calibri" panose="020F0502020204030204" pitchFamily="34" charset="0"/>
                        </a:rPr>
                        <a:t> </a:t>
                      </a:r>
                      <a:r>
                        <a:rPr lang="nl-NL" sz="1100" b="1" dirty="0" err="1">
                          <a:effectLst/>
                          <a:latin typeface="Calibri" panose="020F0502020204030204" pitchFamily="34" charset="0"/>
                          <a:ea typeface="Calibri" panose="020F0502020204030204" pitchFamily="34" charset="0"/>
                          <a:cs typeface="Calibri" panose="020F0502020204030204" pitchFamily="34" charset="0"/>
                        </a:rPr>
                        <a:t>communication</a:t>
                      </a:r>
                      <a:r>
                        <a:rPr lang="nl-NL" sz="1100" b="1" dirty="0">
                          <a:effectLst/>
                          <a:latin typeface="Calibri" panose="020F0502020204030204" pitchFamily="34" charset="0"/>
                          <a:ea typeface="Calibri" panose="020F0502020204030204" pitchFamily="34" charset="0"/>
                          <a:cs typeface="Calibri" panose="020F0502020204030204" pitchFamily="34" charset="0"/>
                        </a:rPr>
                        <a:t>, </a:t>
                      </a:r>
                      <a:r>
                        <a:rPr lang="nl-NL" sz="1100" b="1" dirty="0" err="1">
                          <a:effectLst/>
                          <a:latin typeface="Calibri" panose="020F0502020204030204" pitchFamily="34" charset="0"/>
                          <a:ea typeface="Calibri" panose="020F0502020204030204" pitchFamily="34" charset="0"/>
                          <a:cs typeface="Calibri" panose="020F0502020204030204" pitchFamily="34" charset="0"/>
                        </a:rPr>
                        <a:t>reflection</a:t>
                      </a:r>
                      <a:r>
                        <a:rPr lang="nl-NL" sz="1100" b="1" dirty="0">
                          <a:effectLst/>
                          <a:latin typeface="Calibri" panose="020F0502020204030204" pitchFamily="34" charset="0"/>
                          <a:ea typeface="Calibri" panose="020F0502020204030204" pitchFamily="34" charset="0"/>
                          <a:cs typeface="Calibri" panose="020F0502020204030204" pitchFamily="34" charset="0"/>
                        </a:rPr>
                        <a:t>, </a:t>
                      </a:r>
                      <a:r>
                        <a:rPr lang="nl-NL" sz="1100" b="1" dirty="0" err="1">
                          <a:effectLst/>
                          <a:latin typeface="Calibri" panose="020F0502020204030204" pitchFamily="34" charset="0"/>
                          <a:ea typeface="Calibri" panose="020F0502020204030204" pitchFamily="34" charset="0"/>
                          <a:cs typeface="Calibri" panose="020F0502020204030204" pitchFamily="34" charset="0"/>
                        </a:rPr>
                        <a:t>group</a:t>
                      </a:r>
                      <a:r>
                        <a:rPr lang="nl-NL" sz="1100" b="1" dirty="0">
                          <a:effectLst/>
                          <a:latin typeface="Calibri" panose="020F0502020204030204" pitchFamily="34" charset="0"/>
                          <a:ea typeface="Calibri" panose="020F0502020204030204" pitchFamily="34" charset="0"/>
                          <a:cs typeface="Calibri" panose="020F0502020204030204" pitchFamily="34" charset="0"/>
                        </a:rPr>
                        <a:t> </a:t>
                      </a:r>
                      <a:r>
                        <a:rPr lang="nl-NL" sz="1100" b="1" dirty="0" err="1">
                          <a:effectLst/>
                          <a:latin typeface="Calibri" panose="020F0502020204030204" pitchFamily="34" charset="0"/>
                          <a:ea typeface="Calibri" panose="020F0502020204030204" pitchFamily="34" charset="0"/>
                          <a:cs typeface="Calibri" panose="020F0502020204030204" pitchFamily="34" charset="0"/>
                        </a:rPr>
                        <a:t>excersises</a:t>
                      </a:r>
                      <a:r>
                        <a:rPr lang="nl-NL" sz="1100" b="1" dirty="0">
                          <a:effectLst/>
                          <a:latin typeface="Calibri" panose="020F0502020204030204" pitchFamily="34" charset="0"/>
                          <a:ea typeface="Calibri" panose="020F0502020204030204" pitchFamily="34" charset="0"/>
                          <a:cs typeface="Calibri" panose="020F0502020204030204" pitchFamily="34" charset="0"/>
                        </a:rPr>
                        <a:t>, escape room) </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LG2</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880336"/>
                  </a:ext>
                </a:extLst>
              </a:tr>
              <a:tr h="0">
                <a:tc>
                  <a:txBody>
                    <a:bodyPr/>
                    <a:lstStyle/>
                    <a:p>
                      <a:pPr>
                        <a:lnSpc>
                          <a:spcPct val="115000"/>
                        </a:lnSpc>
                        <a:spcAft>
                          <a:spcPts val="1000"/>
                        </a:spcAft>
                      </a:pPr>
                      <a:r>
                        <a:rPr lang="nl-NL" sz="1100" b="1" dirty="0" err="1">
                          <a:effectLst/>
                          <a:latin typeface="Calibri" panose="020F0502020204030204" pitchFamily="34" charset="0"/>
                          <a:ea typeface="Calibri" panose="020F0502020204030204" pitchFamily="34" charset="0"/>
                          <a:cs typeface="Calibri" panose="020F0502020204030204" pitchFamily="34" charset="0"/>
                        </a:rPr>
                        <a:t>Lectures</a:t>
                      </a:r>
                      <a:r>
                        <a:rPr lang="nl-NL" sz="1100" b="1" dirty="0">
                          <a:effectLst/>
                          <a:latin typeface="Calibri" panose="020F0502020204030204" pitchFamily="34" charset="0"/>
                          <a:ea typeface="Calibri" panose="020F0502020204030204" pitchFamily="34" charset="0"/>
                          <a:cs typeface="Calibri" panose="020F0502020204030204" pitchFamily="34" charset="0"/>
                        </a:rPr>
                        <a:t> </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LG1, LG3</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306052"/>
                  </a:ext>
                </a:extLst>
              </a:tr>
              <a:tr h="0">
                <a:tc>
                  <a:txBody>
                    <a:bodyPr/>
                    <a:lstStyle/>
                    <a:p>
                      <a:pPr>
                        <a:lnSpc>
                          <a:spcPct val="115000"/>
                        </a:lnSpc>
                        <a:spcAft>
                          <a:spcPts val="1000"/>
                        </a:spcAft>
                      </a:pPr>
                      <a:r>
                        <a:rPr lang="nl-NL" sz="1100" b="1" dirty="0">
                          <a:effectLst/>
                          <a:latin typeface="Calibri" panose="020F0502020204030204" pitchFamily="34" charset="0"/>
                          <a:ea typeface="Calibri" panose="020F0502020204030204" pitchFamily="34" charset="0"/>
                          <a:cs typeface="Calibri" panose="020F0502020204030204" pitchFamily="34" charset="0"/>
                        </a:rPr>
                        <a:t>CBL-project</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1000"/>
                        </a:spcAft>
                      </a:pPr>
                      <a:r>
                        <a:rPr lang="en-US" sz="1100" dirty="0">
                          <a:effectLst/>
                          <a:latin typeface="Calibri" panose="020F0502020204030204" pitchFamily="34" charset="0"/>
                          <a:ea typeface="Calibri" panose="020F0502020204030204" pitchFamily="34" charset="0"/>
                          <a:cs typeface="Calibri" panose="020F0502020204030204" pitchFamily="34" charset="0"/>
                        </a:rPr>
                        <a:t>LG2, LG3, LG4</a:t>
                      </a:r>
                      <a:endParaRPr lang="en-NL"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7467182"/>
                  </a:ext>
                </a:extLst>
              </a:tr>
            </a:tbl>
          </a:graphicData>
        </a:graphic>
      </p:graphicFrame>
    </p:spTree>
    <p:extLst>
      <p:ext uri="{BB962C8B-B14F-4D97-AF65-F5344CB8AC3E}">
        <p14:creationId xmlns:p14="http://schemas.microsoft.com/office/powerpoint/2010/main" val="2726879382"/>
      </p:ext>
    </p:extLst>
  </p:cSld>
  <p:clrMapOvr>
    <a:masterClrMapping/>
  </p:clrMapOvr>
</p:sld>
</file>

<file path=ppt/theme/theme1.xml><?xml version="1.0" encoding="utf-8"?>
<a:theme xmlns:a="http://schemas.openxmlformats.org/drawingml/2006/main" name="Kantoorthema">
  <a:themeElements>
    <a:clrScheme name="TUe_PPT_V2">
      <a:dk1>
        <a:sysClr val="windowText" lastClr="000000"/>
      </a:dk1>
      <a:lt1>
        <a:sysClr val="window" lastClr="FFFFFF"/>
      </a:lt1>
      <a:dk2>
        <a:srgbClr val="C81919"/>
      </a:dk2>
      <a:lt2>
        <a:srgbClr val="101073"/>
      </a:lt2>
      <a:accent1>
        <a:srgbClr val="C81919"/>
      </a:accent1>
      <a:accent2>
        <a:srgbClr val="9E9EB1"/>
      </a:accent2>
      <a:accent3>
        <a:srgbClr val="0092B5"/>
      </a:accent3>
      <a:accent4>
        <a:srgbClr val="FF9A00"/>
      </a:accent4>
      <a:accent5>
        <a:srgbClr val="101073"/>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16x9.potx" id="{9370F84E-7576-4FDA-B736-A09996DF8429}" vid="{ED81D3C9-A1FB-4E5B-AF38-E92F700A58F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16926656DEB047B70E09B56B4A281E" ma:contentTypeVersion="15" ma:contentTypeDescription="Create a new document." ma:contentTypeScope="" ma:versionID="3c830e8d90c5afcb19a09770cc22193e">
  <xsd:schema xmlns:xsd="http://www.w3.org/2001/XMLSchema" xmlns:xs="http://www.w3.org/2001/XMLSchema" xmlns:p="http://schemas.microsoft.com/office/2006/metadata/properties" xmlns:ns2="1afd34b7-e73a-40f9-b0e7-8a2f237f0cf6" xmlns:ns3="5bba7082-49e0-4223-b913-4238198a8cea" targetNamespace="http://schemas.microsoft.com/office/2006/metadata/properties" ma:root="true" ma:fieldsID="ad53bbdbc7c6839119fe09e1dfb5d835" ns2:_="" ns3:_="">
    <xsd:import namespace="1afd34b7-e73a-40f9-b0e7-8a2f237f0cf6"/>
    <xsd:import namespace="5bba7082-49e0-4223-b913-4238198a8c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d34b7-e73a-40f9-b0e7-8a2f237f0c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f80264a-99e7-47cd-820c-3e92ce78c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a7082-49e0-4223-b913-4238198a8ce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0c62c08-7fb6-44d9-b3e0-8c782fb32414}" ma:internalName="TaxCatchAll" ma:showField="CatchAllData" ma:web="5bba7082-49e0-4223-b913-4238198a8c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ba7082-49e0-4223-b913-4238198a8cea" xsi:nil="true"/>
    <lcf76f155ced4ddcb4097134ff3c332f xmlns="1afd34b7-e73a-40f9-b0e7-8a2f237f0c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F0D31-BDC7-4E18-BE68-7BDF50185B16}"/>
</file>

<file path=customXml/itemProps2.xml><?xml version="1.0" encoding="utf-8"?>
<ds:datastoreItem xmlns:ds="http://schemas.openxmlformats.org/officeDocument/2006/customXml" ds:itemID="{D1E8722C-496A-4D66-9742-42370386E55A}"/>
</file>

<file path=customXml/itemProps3.xml><?xml version="1.0" encoding="utf-8"?>
<ds:datastoreItem xmlns:ds="http://schemas.openxmlformats.org/officeDocument/2006/customXml" ds:itemID="{82CECB1C-2B91-4D11-BEAD-793E7A32624B}"/>
</file>

<file path=docProps/app.xml><?xml version="1.0" encoding="utf-8"?>
<Properties xmlns="http://schemas.openxmlformats.org/officeDocument/2006/extended-properties" xmlns:vt="http://schemas.openxmlformats.org/officeDocument/2006/docPropsVTypes">
  <Template>TUe_16x9 (2)</Template>
  <TotalTime>36301</TotalTime>
  <Words>3547</Words>
  <Application>Microsoft Office PowerPoint</Application>
  <PresentationFormat>On-screen Show (16:9)</PresentationFormat>
  <Paragraphs>917</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Kantoorthema</vt:lpstr>
      <vt:lpstr>MSc Summer School on Energy Technology (MSSSET) 2021: Energy transition – the path towards net zero</vt:lpstr>
      <vt:lpstr>PowerPoint Presentation</vt:lpstr>
      <vt:lpstr>Proposal</vt:lpstr>
      <vt:lpstr>Evaluation</vt:lpstr>
      <vt:lpstr>Course design – Embedding ME</vt:lpstr>
      <vt:lpstr>Course design – Embedding SET</vt:lpstr>
      <vt:lpstr>Course design – constructive alignment</vt:lpstr>
      <vt:lpstr>Course design – learning goals</vt:lpstr>
      <vt:lpstr>Course design – teaching method</vt:lpstr>
      <vt:lpstr>Course design – assessment</vt:lpstr>
      <vt:lpstr>Course design – assessment</vt:lpstr>
      <vt:lpstr>Course design – assessment</vt:lpstr>
      <vt:lpstr>Course design – assessment</vt:lpstr>
      <vt:lpstr>Execution</vt:lpstr>
      <vt:lpstr>Execution: Kick-off programme</vt:lpstr>
      <vt:lpstr>Execution: Lectures</vt:lpstr>
      <vt:lpstr>Execution: Lectures</vt:lpstr>
      <vt:lpstr>Execution: CBL-project</vt:lpstr>
      <vt:lpstr>Execution: CBL-project</vt:lpstr>
      <vt:lpstr>Execution: Live experience</vt:lpstr>
      <vt:lpstr>Teachers evaluation</vt:lpstr>
      <vt:lpstr>Teachers evaluation</vt:lpstr>
      <vt:lpstr>Future plans:</vt:lpstr>
      <vt:lpstr>New course structure addressing student and teacher feedback</vt:lpstr>
      <vt:lpstr>Take-aways for focus topics</vt:lpstr>
    </vt:vector>
  </TitlesOfParts>
  <Company>TU/e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title at the top</dc:title>
  <dc:creator>Ven, I.M.J. van de</dc:creator>
  <cp:lastModifiedBy>Maja Rücker</cp:lastModifiedBy>
  <cp:revision>190</cp:revision>
  <dcterms:created xsi:type="dcterms:W3CDTF">2019-11-27T15:26:32Z</dcterms:created>
  <dcterms:modified xsi:type="dcterms:W3CDTF">2021-10-06T13:26:21Z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0x010100E416926656DEB047B70E09B56B4A281E</vt:lpwstr>
  </property>
</Properties>
</file>