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6"/>
  </p:notesMasterIdLst>
  <p:handoutMasterIdLst>
    <p:handoutMasterId r:id="rId27"/>
  </p:handoutMasterIdLst>
  <p:sldIdLst>
    <p:sldId id="296" r:id="rId5"/>
    <p:sldId id="318" r:id="rId6"/>
    <p:sldId id="301" r:id="rId7"/>
    <p:sldId id="300" r:id="rId8"/>
    <p:sldId id="298" r:id="rId9"/>
    <p:sldId id="302" r:id="rId10"/>
    <p:sldId id="295" r:id="rId11"/>
    <p:sldId id="320" r:id="rId12"/>
    <p:sldId id="306" r:id="rId13"/>
    <p:sldId id="314" r:id="rId14"/>
    <p:sldId id="321" r:id="rId15"/>
    <p:sldId id="328" r:id="rId16"/>
    <p:sldId id="303" r:id="rId17"/>
    <p:sldId id="323" r:id="rId18"/>
    <p:sldId id="322" r:id="rId19"/>
    <p:sldId id="308" r:id="rId20"/>
    <p:sldId id="327" r:id="rId21"/>
    <p:sldId id="307" r:id="rId22"/>
    <p:sldId id="326" r:id="rId23"/>
    <p:sldId id="324" r:id="rId24"/>
    <p:sldId id="312" r:id="rId2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6DB"/>
    <a:srgbClr val="015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96783-EA8C-E53C-8C88-EC11BD67ED2C}" v="4" dt="2023-02-17T14:13:25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3694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3694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EB61648-BA27-47C8-B6AB-82F8B12E28DB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920"/>
            <a:ext cx="3076917" cy="513694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5" y="9720920"/>
            <a:ext cx="3076917" cy="513694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D6064F5-DE36-4FB0-AB23-9DB1B10670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46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1T15:27:48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1 106,'0'0,"18"43,-8-40,-1 0,0 0,1-1,0-1,-1 1,1-1,0-1,12 0,10 1,147 7,-91-5,123 18,-165-15,-1-2,59-2,-50-3,62 8,120 13,-29-3,47 3,298-14,-226-37,-27 0,189-7,-166 20,-181 14,759-13,-336 3,-458 10,113-6,174-4,420 14,-19 21,-635-17,321-3,35-15,292-21,-395 19,-129 2,391-9,-222 12,-137 2,144 11,-222 1,713 28,591 62,-1121-69,79 12,-352-24,358 4,-6 0,-409-8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1T15:27:50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82,'1'2,"-1"-1,1 1,-1-1,1 1,0-1,0 0,0 1,0-1,0 0,0 0,0 1,0-1,0 0,1 0,-1 0,0 0,1-1,-1 1,1 0,-1-1,1 1,-1 0,1-1,-1 0,1 1,0-1,-1 0,1 0,0 0,1 0,65 2,-56-2,461-32,-49-1,1328-12,-746 63,-57 1,-520-37,443 10,-430 52,-316-29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1T15:27:51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1,'52'12,"1"-3,1-2,-1-2,58-3,-41 0,467 25,171 5,-590-30,865 36,-924-33,1103 69,0-99,-861-1,-173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1T15:27:52.9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7,'42'-2,"118"-2,176 17,-52 0,1654 51,-794-21,133-84,-990 24,-163 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1T15:27:53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37,'334'-19,"-70"1,551 41,-40 13,-633-32,3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9B5F5DDA-98F9-43C7-9EC8-5F7EDC9DD6F2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E3D0C608-1069-4413-AF2C-91E43A6E23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52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8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51E2-3328-451A-A86E-FF85A66D2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95DF6-19E1-4F04-A358-8B7CECD1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D5AB-76BB-4B04-B9B5-24E18BDE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F88B-6C44-422F-96C2-FBCD35E4E364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190F-6E67-459A-BE68-5AA1E06D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F8DF-5FCD-4A5E-B46A-77F5F584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08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9DBF-2682-494F-93FE-7D9861E7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1F30A-CA85-4990-B681-B63883232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AC30-1BDF-4B05-B552-336B3C2A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3430-C1FC-4791-9282-B092233B3DCD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B80FE-262C-453F-AEBF-55823A7B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37E78-210A-402B-9A00-53BB6EA1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0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57CF-5196-4116-BE07-3982B8450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D75BA-DD8E-4CE4-9DD8-088C70461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AF21D-18B9-494F-AD5E-EABB3A14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93D9-DC77-4BE5-BCD9-095D4C68730E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FDE9-88A0-4C1C-88E0-46798ED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4366F-7DC9-439D-9C09-75D15AB8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43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2414990" y="814665"/>
            <a:ext cx="2305879" cy="214353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333" baseline="0" dirty="0">
                <a:solidFill>
                  <a:schemeClr val="tx1"/>
                </a:solidFill>
              </a:rPr>
              <a:t>Add a background image by </a:t>
            </a:r>
          </a:p>
          <a:p>
            <a:endParaRPr lang="en-US" sz="1333" baseline="0" dirty="0">
              <a:solidFill>
                <a:schemeClr val="tx1"/>
              </a:solidFill>
            </a:endParaRPr>
          </a:p>
          <a:p>
            <a:pPr marL="114297" lvl="0" indent="-114297">
              <a:buFont typeface="Arial" panose="020B0604020202020204" pitchFamily="34" charset="0"/>
              <a:buChar char="•"/>
            </a:pPr>
            <a:r>
              <a:rPr lang="en-US" sz="1333" baseline="0" dirty="0">
                <a:solidFill>
                  <a:schemeClr val="tx1"/>
                </a:solidFill>
              </a:rPr>
              <a:t>Right-click -&gt; ‘Format background...',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endParaRPr lang="en-US" sz="1333" baseline="0" dirty="0">
              <a:solidFill>
                <a:schemeClr val="tx1"/>
              </a:solidFill>
            </a:endParaRP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sz="1333" baseline="0" dirty="0">
                <a:solidFill>
                  <a:schemeClr val="tx1"/>
                </a:solidFill>
              </a:rPr>
              <a:t>Choose ‘Fill by image’ or ‘</a:t>
            </a:r>
            <a:r>
              <a:rPr lang="en-US" sz="1333" baseline="0" dirty="0" err="1">
                <a:solidFill>
                  <a:schemeClr val="tx1"/>
                </a:solidFill>
              </a:rPr>
              <a:t>Bitmappattern</a:t>
            </a:r>
            <a:r>
              <a:rPr lang="en-US" sz="1333" baseline="0" dirty="0">
                <a:solidFill>
                  <a:schemeClr val="tx1"/>
                </a:solidFill>
              </a:rPr>
              <a:t>’,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333" baseline="0" dirty="0">
              <a:solidFill>
                <a:schemeClr val="tx1"/>
              </a:solidFill>
            </a:endParaRP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sz="1333" baseline="0" dirty="0">
                <a:solidFill>
                  <a:schemeClr val="tx1"/>
                </a:solidFill>
              </a:rPr>
              <a:t>Click the ‘File...’-button to browse for an image.</a:t>
            </a:r>
          </a:p>
        </p:txBody>
      </p:sp>
    </p:spTree>
    <p:extLst>
      <p:ext uri="{BB962C8B-B14F-4D97-AF65-F5344CB8AC3E}">
        <p14:creationId xmlns:p14="http://schemas.microsoft.com/office/powerpoint/2010/main" val="1806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2568-7BD5-4F35-8067-9F283163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F566-0767-4B9E-AA27-1C0D82AF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A1A1-BD1F-43E6-87B8-F77B2B28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1F39-9600-4742-A2C9-E37D0D82C632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07D2-E2D8-4D54-A6D4-B99111EE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03B8C-E4CA-4FDB-878A-528A6E9B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61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7C38-47BD-463F-8516-8D0B82F9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F651-7500-4617-84FB-BDDB5BC5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217D6-7376-47C2-8665-45A03F93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68F1-F7DB-4314-B840-602E87A9C025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E03C-D8AB-43E3-80A3-01665581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6B80D-F252-4691-A343-AF7442D1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9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43F1-2D59-47C5-9EC7-29F86846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4B1D-B2E7-4C73-B34B-FA1B3C355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80F6B-5324-4243-9C06-C478C717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F8785-53D5-41F0-9AAF-EF884D85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F67-EBFA-49EE-B48B-E5AB57C9530D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0B5A4-A262-4DDD-8E38-02AC3554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B7D0D-FC6A-46D2-AC7F-3537E2F1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F210-A2FD-43B1-8714-F96EF098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929C-AC88-45B8-9456-E71013FD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9C817-01FA-48E5-B7D5-318E2E6B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4F074-D4E4-40C4-8DED-22BE7B5C6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9D3FE-D870-4A5E-B5F0-848A022E8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6D6B5-A2A0-4642-A5BF-348D4570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99C8-B9D7-46DD-8415-5D3A19C4E659}" type="datetime1">
              <a:rPr lang="nl-NL" smtClean="0"/>
              <a:t>29-4-2024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59906-07EC-4061-B946-50D687CB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5EA3C-5CB5-42E1-B0DE-60CE8488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17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C17C-A33E-4724-927E-0170A6F9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747D1-AAEE-4638-9C65-50012F9D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0191-6387-4495-ADE9-424E41E0BD46}" type="datetime1">
              <a:rPr lang="nl-NL" smtClean="0"/>
              <a:t>29-4-2024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B246-9816-40B9-8A88-BC3FFFBF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466F7-540A-46B2-A76B-5EFB8407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8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BFE34-6610-4062-92F1-41479B2D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4CF9-26EE-4F59-A629-50CE1587C420}" type="datetime1">
              <a:rPr lang="nl-NL" smtClean="0"/>
              <a:t>29-4-2024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91024-3C96-4A66-BFD0-63D64A0D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C563-BD26-4C31-88FF-88AC0C0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36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ED88-244B-468E-899F-008B8FCA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32970-F557-4C37-AF7E-5AB16131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DCCD4-9CDB-47CD-9A5D-A788D24E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72FC0-EE15-4C29-9A4B-B7E15CE6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7704-D476-47D5-9EC9-A86BEF8B1EC1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A2C6C-F97B-4EF3-BCC8-EC1B9DFA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A44B-B4D5-48F3-8F58-6B708A44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5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237A-6DF1-4C0C-9F5E-831EAFC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5ACB9-6A60-4051-8B8E-F2DA34A96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8398-5CE6-4A99-A5B6-90DE68282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D86BE-DC36-4E56-8085-2E452A70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7AE9-AD7F-459D-ABAF-1C7056977AA6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97F0-89E9-4C58-BFD4-D14962CA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5BD8-AC1D-4585-8A2F-1C08773D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6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116C4-1E92-4F94-A769-C5B29144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43E3F-5C8E-4089-9C2A-4FFBD486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AE1A-6A72-487C-A571-2E1F41682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68B9-AEE5-45A4-8CBE-4EA2E294BDB0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0CA1-AE73-4D03-A7BF-A830F29B7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0A1B-45A3-4EBF-B084-355D30B9E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A17A-11A9-4B5A-B4CF-14D7F133D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5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1">
            <a:extLst>
              <a:ext uri="{FF2B5EF4-FFF2-40B4-BE49-F238E27FC236}">
                <a16:creationId xmlns:a16="http://schemas.microsoft.com/office/drawing/2014/main" id="{ACEB93A8-A6CA-492D-94BC-289EF584B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b="10824"/>
          <a:stretch>
            <a:fillRect/>
          </a:stretch>
        </p:blipFill>
        <p:spPr>
          <a:xfrm>
            <a:off x="0" y="624840"/>
            <a:ext cx="12192000" cy="517948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-1" y="4023892"/>
            <a:ext cx="12191999" cy="1056000"/>
          </a:xfrm>
        </p:spPr>
        <p:txBody>
          <a:bodyPr/>
          <a:lstStyle/>
          <a:p>
            <a:r>
              <a:rPr lang="en-GB" sz="4267" b="1"/>
              <a:t>Engineering Design – Introduction</a:t>
            </a:r>
            <a:endParaRPr lang="en-GB" sz="4267" b="1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-1" y="4910870"/>
            <a:ext cx="12191999" cy="384000"/>
          </a:xfrm>
        </p:spPr>
        <p:txBody>
          <a:bodyPr/>
          <a:lstStyle/>
          <a:p>
            <a:r>
              <a:rPr lang="en-GB" sz="2133" dirty="0"/>
              <a:t>Tutor training, Sep 2 2021</a:t>
            </a:r>
          </a:p>
          <a:p>
            <a:r>
              <a:rPr lang="en-GB" sz="2133" dirty="0"/>
              <a:t>Bart van Esch</a:t>
            </a:r>
          </a:p>
        </p:txBody>
      </p:sp>
    </p:spTree>
    <p:extLst>
      <p:ext uri="{BB962C8B-B14F-4D97-AF65-F5344CB8AC3E}">
        <p14:creationId xmlns:p14="http://schemas.microsoft.com/office/powerpoint/2010/main" val="38726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10</a:t>
            </a:fld>
            <a:r>
              <a:rPr lang="nl-NL" dirty="0"/>
              <a:t>/21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CD60159-EF3A-4A02-B3FA-FEF2F663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677768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Assessment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3586641" y="509955"/>
            <a:ext cx="6895092" cy="573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Individual assessment</a:t>
            </a:r>
            <a:r>
              <a:rPr lang="nl-NL" sz="2400" b="1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based on </a:t>
            </a:r>
          </a:p>
          <a:p>
            <a:pPr lvl="1">
              <a:buFontTx/>
              <a:buChar char="-"/>
            </a:pPr>
            <a:r>
              <a:rPr lang="en-US" dirty="0"/>
              <a:t>group meetings</a:t>
            </a:r>
          </a:p>
          <a:p>
            <a:pPr lvl="1">
              <a:buFontTx/>
              <a:buChar char="-"/>
            </a:pPr>
            <a:r>
              <a:rPr lang="en-US" dirty="0"/>
              <a:t>SSA's</a:t>
            </a:r>
          </a:p>
          <a:p>
            <a:pPr lvl="1">
              <a:buFontTx/>
              <a:buChar char="-"/>
            </a:pPr>
            <a:r>
              <a:rPr lang="en-US" dirty="0"/>
              <a:t>individual contribution</a:t>
            </a:r>
          </a:p>
          <a:p>
            <a:pPr>
              <a:buFontTx/>
              <a:buChar char="-"/>
            </a:pPr>
            <a:r>
              <a:rPr lang="en-US" sz="2400" dirty="0"/>
              <a:t>0%	: midterm assessment (Oct 1)</a:t>
            </a:r>
          </a:p>
          <a:p>
            <a:pPr>
              <a:buFontTx/>
              <a:buChar char="-"/>
            </a:pPr>
            <a:r>
              <a:rPr lang="en-US" sz="2400" dirty="0"/>
              <a:t>30%	: final assessment (Oct 26)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400" dirty="0"/>
              <a:t>grade ≥ 6.0 to pass</a:t>
            </a:r>
          </a:p>
          <a:p>
            <a:pPr>
              <a:buFontTx/>
              <a:buChar char="-"/>
            </a:pPr>
            <a:r>
              <a:rPr lang="en-US" sz="2400" dirty="0"/>
              <a:t>grade 5.0 – 5.9 retake</a:t>
            </a:r>
            <a:endParaRPr lang="en-GB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Group assessment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10%	: </a:t>
            </a:r>
            <a:r>
              <a:rPr lang="fr-FR" sz="2400" dirty="0" err="1"/>
              <a:t>interm</a:t>
            </a:r>
            <a:r>
              <a:rPr lang="fr-FR" sz="2400" dirty="0"/>
              <a:t>. </a:t>
            </a:r>
            <a:r>
              <a:rPr lang="fr-FR" sz="2400" dirty="0" err="1"/>
              <a:t>presentation</a:t>
            </a:r>
            <a:r>
              <a:rPr lang="fr-FR" sz="2400" dirty="0"/>
              <a:t> (IP)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20%	: final </a:t>
            </a:r>
            <a:r>
              <a:rPr lang="fr-FR" sz="2400" dirty="0" err="1"/>
              <a:t>presentation</a:t>
            </a:r>
            <a:r>
              <a:rPr lang="fr-FR" sz="2400" dirty="0"/>
              <a:t> (FP)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40%	: report</a:t>
            </a:r>
          </a:p>
        </p:txBody>
      </p:sp>
    </p:spTree>
    <p:extLst>
      <p:ext uri="{BB962C8B-B14F-4D97-AF65-F5344CB8AC3E}">
        <p14:creationId xmlns:p14="http://schemas.microsoft.com/office/powerpoint/2010/main" val="113398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11</a:t>
            </a:fld>
            <a:r>
              <a:rPr lang="nl-NL" dirty="0"/>
              <a:t>/21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CD60159-EF3A-4A02-B3FA-FEF2F663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677768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Assessment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3586641" y="509955"/>
            <a:ext cx="6895092" cy="573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Individual assessment</a:t>
            </a:r>
            <a:r>
              <a:rPr lang="nl-NL" sz="2400" b="1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based on </a:t>
            </a:r>
          </a:p>
          <a:p>
            <a:pPr lvl="1">
              <a:buFontTx/>
              <a:buChar char="-"/>
            </a:pPr>
            <a:r>
              <a:rPr lang="en-US" dirty="0"/>
              <a:t>group meetings</a:t>
            </a:r>
          </a:p>
          <a:p>
            <a:pPr lvl="1">
              <a:buFontTx/>
              <a:buChar char="-"/>
            </a:pPr>
            <a:r>
              <a:rPr lang="en-US" dirty="0"/>
              <a:t>SSA's</a:t>
            </a:r>
          </a:p>
          <a:p>
            <a:pPr lvl="1">
              <a:buFontTx/>
              <a:buChar char="-"/>
            </a:pPr>
            <a:r>
              <a:rPr lang="en-US" dirty="0"/>
              <a:t>individual contribution</a:t>
            </a:r>
          </a:p>
          <a:p>
            <a:pPr>
              <a:buFontTx/>
              <a:buChar char="-"/>
            </a:pPr>
            <a:r>
              <a:rPr lang="en-US" sz="2400" dirty="0"/>
              <a:t>0%	: midterm assessment (Oct 1)</a:t>
            </a:r>
          </a:p>
          <a:p>
            <a:pPr>
              <a:buFontTx/>
              <a:buChar char="-"/>
            </a:pPr>
            <a:r>
              <a:rPr lang="en-US" sz="2400" dirty="0"/>
              <a:t>30%	: final assessment (Oct 26)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400" dirty="0"/>
              <a:t>grade ≥ 6.0 to pass</a:t>
            </a:r>
          </a:p>
          <a:p>
            <a:pPr>
              <a:buFontTx/>
              <a:buChar char="-"/>
            </a:pPr>
            <a:r>
              <a:rPr lang="en-US" sz="2400" dirty="0"/>
              <a:t>grade 5.0 – 5.9 retake</a:t>
            </a:r>
            <a:endParaRPr lang="en-GB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Group assessment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10%	: </a:t>
            </a:r>
            <a:r>
              <a:rPr lang="fr-FR" sz="2400" dirty="0" err="1"/>
              <a:t>interm</a:t>
            </a:r>
            <a:r>
              <a:rPr lang="fr-FR" sz="2400" dirty="0"/>
              <a:t>. </a:t>
            </a:r>
            <a:r>
              <a:rPr lang="fr-FR" sz="2400" dirty="0" err="1"/>
              <a:t>presentation</a:t>
            </a:r>
            <a:r>
              <a:rPr lang="fr-FR" sz="2400" dirty="0"/>
              <a:t> (IP)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20%	: final </a:t>
            </a:r>
            <a:r>
              <a:rPr lang="fr-FR" sz="2400" dirty="0" err="1"/>
              <a:t>presentation</a:t>
            </a:r>
            <a:r>
              <a:rPr lang="fr-FR" sz="2400" dirty="0"/>
              <a:t> (FP)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40%	: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73109-0A16-4DAD-B53C-FA67341E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41" y="0"/>
            <a:ext cx="8361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12</a:t>
            </a:fld>
            <a:r>
              <a:rPr lang="nl-NL" dirty="0"/>
              <a:t>/21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CD60159-EF3A-4A02-B3FA-FEF2F663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677768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Assessment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3586641" y="509955"/>
            <a:ext cx="6895092" cy="573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Individual assessment</a:t>
            </a:r>
            <a:r>
              <a:rPr lang="nl-NL" sz="2400" b="1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based on </a:t>
            </a:r>
          </a:p>
          <a:p>
            <a:pPr lvl="1">
              <a:buFontTx/>
              <a:buChar char="-"/>
            </a:pPr>
            <a:r>
              <a:rPr lang="en-US" dirty="0"/>
              <a:t>group meetings</a:t>
            </a:r>
          </a:p>
          <a:p>
            <a:pPr lvl="1">
              <a:buFontTx/>
              <a:buChar char="-"/>
            </a:pPr>
            <a:r>
              <a:rPr lang="en-US" dirty="0"/>
              <a:t>SSA's</a:t>
            </a:r>
          </a:p>
          <a:p>
            <a:pPr lvl="1">
              <a:buFontTx/>
              <a:buChar char="-"/>
            </a:pPr>
            <a:r>
              <a:rPr lang="en-US" dirty="0"/>
              <a:t>individual contribution</a:t>
            </a:r>
          </a:p>
          <a:p>
            <a:pPr>
              <a:buFontTx/>
              <a:buChar char="-"/>
            </a:pPr>
            <a:r>
              <a:rPr lang="en-US" sz="2400" dirty="0"/>
              <a:t>0%	: midterm assessment (Oct 1)</a:t>
            </a:r>
          </a:p>
          <a:p>
            <a:pPr>
              <a:buFontTx/>
              <a:buChar char="-"/>
            </a:pPr>
            <a:r>
              <a:rPr lang="en-US" sz="2400" dirty="0"/>
              <a:t>30%	: final assessment (Oct 26)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400" dirty="0"/>
              <a:t>grade ≥ 6.0 to pass</a:t>
            </a:r>
          </a:p>
          <a:p>
            <a:pPr>
              <a:buFontTx/>
              <a:buChar char="-"/>
            </a:pPr>
            <a:r>
              <a:rPr lang="en-US" sz="2400" dirty="0"/>
              <a:t>grade 5.0 – 5.9 retake</a:t>
            </a:r>
            <a:endParaRPr lang="en-GB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Group assessment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10%	: </a:t>
            </a:r>
            <a:r>
              <a:rPr lang="fr-FR" sz="2400" dirty="0" err="1"/>
              <a:t>interm</a:t>
            </a:r>
            <a:r>
              <a:rPr lang="fr-FR" sz="2400" dirty="0"/>
              <a:t>. </a:t>
            </a:r>
            <a:r>
              <a:rPr lang="fr-FR" sz="2400" dirty="0" err="1"/>
              <a:t>presentation</a:t>
            </a:r>
            <a:r>
              <a:rPr lang="fr-FR" sz="2400" dirty="0"/>
              <a:t> (IP)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20%	: final </a:t>
            </a:r>
            <a:r>
              <a:rPr lang="fr-FR" sz="2400" dirty="0" err="1"/>
              <a:t>presentation</a:t>
            </a:r>
            <a:r>
              <a:rPr lang="fr-FR" sz="2400" dirty="0"/>
              <a:t> (FP)</a:t>
            </a:r>
          </a:p>
          <a:p>
            <a:pPr marL="344488" indent="-344488">
              <a:buFontTx/>
              <a:buChar char="-"/>
            </a:pPr>
            <a:r>
              <a:rPr lang="fr-FR" sz="2400" dirty="0"/>
              <a:t>40%	: report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6510D4-B22D-4AD7-84F0-50CED89C270F}"/>
              </a:ext>
            </a:extLst>
          </p:cNvPr>
          <p:cNvGrpSpPr/>
          <p:nvPr/>
        </p:nvGrpSpPr>
        <p:grpSpPr>
          <a:xfrm>
            <a:off x="6840415" y="509955"/>
            <a:ext cx="2460932" cy="338554"/>
            <a:chOff x="6840415" y="509955"/>
            <a:chExt cx="2460932" cy="3385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9BCE0DE-D87E-476E-8768-B8ED11D1603C}"/>
                </a:ext>
              </a:extLst>
            </p:cNvPr>
            <p:cNvCxnSpPr>
              <a:cxnSpLocks/>
            </p:cNvCxnSpPr>
            <p:nvPr/>
          </p:nvCxnSpPr>
          <p:spPr>
            <a:xfrm>
              <a:off x="6840415" y="702680"/>
              <a:ext cx="15005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9EDDE2-20C3-4C12-AD30-C1D8E0F73FEC}"/>
                </a:ext>
              </a:extLst>
            </p:cNvPr>
            <p:cNvSpPr txBox="1"/>
            <p:nvPr/>
          </p:nvSpPr>
          <p:spPr>
            <a:xfrm>
              <a:off x="8640589" y="509955"/>
              <a:ext cx="660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rubric</a:t>
              </a:r>
              <a:endParaRPr lang="nl-NL" sz="1600" b="1" dirty="0"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C6487-7D3D-4F65-B7B1-EFE3C339F56B}"/>
              </a:ext>
            </a:extLst>
          </p:cNvPr>
          <p:cNvGrpSpPr/>
          <p:nvPr/>
        </p:nvGrpSpPr>
        <p:grpSpPr>
          <a:xfrm>
            <a:off x="6840415" y="1531106"/>
            <a:ext cx="3863263" cy="338554"/>
            <a:chOff x="6859537" y="1477119"/>
            <a:chExt cx="3863263" cy="33855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B6982A-1AAB-4DA4-9EF4-C2F2FDFD666F}"/>
                </a:ext>
              </a:extLst>
            </p:cNvPr>
            <p:cNvCxnSpPr>
              <a:cxnSpLocks/>
            </p:cNvCxnSpPr>
            <p:nvPr/>
          </p:nvCxnSpPr>
          <p:spPr>
            <a:xfrm>
              <a:off x="6859537" y="1669844"/>
              <a:ext cx="15005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4F4796-7EFB-4249-B083-536FFE740A69}"/>
                </a:ext>
              </a:extLst>
            </p:cNvPr>
            <p:cNvSpPr txBox="1"/>
            <p:nvPr/>
          </p:nvSpPr>
          <p:spPr>
            <a:xfrm>
              <a:off x="8664031" y="1477119"/>
              <a:ext cx="2058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rubrics</a:t>
              </a:r>
              <a:r>
                <a:rPr lang="nl-NL" sz="1600" b="1" dirty="0">
                  <a:latin typeface="+mj-lt"/>
                </a:rPr>
                <a:t> (</a:t>
              </a:r>
              <a:r>
                <a:rPr lang="nl-NL" sz="1600" b="1" dirty="0" err="1">
                  <a:latin typeface="+mj-lt"/>
                </a:rPr>
                <a:t>every</a:t>
              </a:r>
              <a:r>
                <a:rPr lang="nl-NL" sz="1600" b="1" dirty="0">
                  <a:latin typeface="+mj-lt"/>
                </a:rPr>
                <a:t> meeting)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B6539-6DE5-486D-AB1B-F0D85DCD1D46}"/>
              </a:ext>
            </a:extLst>
          </p:cNvPr>
          <p:cNvGrpSpPr/>
          <p:nvPr/>
        </p:nvGrpSpPr>
        <p:grpSpPr>
          <a:xfrm>
            <a:off x="7549662" y="2170019"/>
            <a:ext cx="3178084" cy="338554"/>
            <a:chOff x="7562926" y="1477119"/>
            <a:chExt cx="3178084" cy="33855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E8B3DD-587C-4D7E-840E-224D9A235F85}"/>
                </a:ext>
              </a:extLst>
            </p:cNvPr>
            <p:cNvCxnSpPr>
              <a:cxnSpLocks/>
            </p:cNvCxnSpPr>
            <p:nvPr/>
          </p:nvCxnSpPr>
          <p:spPr>
            <a:xfrm>
              <a:off x="7562926" y="1669844"/>
              <a:ext cx="7913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7973E-2AD1-4112-B280-897DC2F62F12}"/>
                </a:ext>
              </a:extLst>
            </p:cNvPr>
            <p:cNvSpPr txBox="1"/>
            <p:nvPr/>
          </p:nvSpPr>
          <p:spPr>
            <a:xfrm>
              <a:off x="8664031" y="1477119"/>
              <a:ext cx="2076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midterm</a:t>
              </a:r>
              <a:r>
                <a:rPr lang="nl-NL" sz="1600" b="1" dirty="0">
                  <a:latin typeface="+mj-lt"/>
                </a:rPr>
                <a:t> SSA / </a:t>
              </a:r>
              <a:r>
                <a:rPr lang="nl-NL" sz="1600" b="1" dirty="0" err="1">
                  <a:latin typeface="+mj-lt"/>
                </a:rPr>
                <a:t>final</a:t>
              </a:r>
              <a:r>
                <a:rPr lang="nl-NL" sz="1600" b="1" dirty="0">
                  <a:latin typeface="+mj-lt"/>
                </a:rPr>
                <a:t> SSA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E1E829-C961-4E93-937B-91B0B5BF15D9}"/>
              </a:ext>
            </a:extLst>
          </p:cNvPr>
          <p:cNvGrpSpPr/>
          <p:nvPr/>
        </p:nvGrpSpPr>
        <p:grpSpPr>
          <a:xfrm>
            <a:off x="7880350" y="5129607"/>
            <a:ext cx="1442396" cy="338554"/>
            <a:chOff x="7880350" y="4881957"/>
            <a:chExt cx="1442396" cy="33855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B727014-08DD-4358-9AA8-3E254C758811}"/>
                </a:ext>
              </a:extLst>
            </p:cNvPr>
            <p:cNvCxnSpPr>
              <a:cxnSpLocks/>
            </p:cNvCxnSpPr>
            <p:nvPr/>
          </p:nvCxnSpPr>
          <p:spPr>
            <a:xfrm>
              <a:off x="7880350" y="5074682"/>
              <a:ext cx="4606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1F619-8289-45A6-A6AB-6F10BAD265EB}"/>
                </a:ext>
              </a:extLst>
            </p:cNvPr>
            <p:cNvSpPr txBox="1"/>
            <p:nvPr/>
          </p:nvSpPr>
          <p:spPr>
            <a:xfrm>
              <a:off x="8650767" y="4881957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rubric</a:t>
              </a:r>
              <a:endParaRPr lang="nl-NL" sz="1600" b="1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E01D9E-18F1-4D2F-9B90-8C4242C8BC8E}"/>
              </a:ext>
            </a:extLst>
          </p:cNvPr>
          <p:cNvGrpSpPr/>
          <p:nvPr/>
        </p:nvGrpSpPr>
        <p:grpSpPr>
          <a:xfrm>
            <a:off x="7549662" y="5570207"/>
            <a:ext cx="1767215" cy="338554"/>
            <a:chOff x="7549662" y="5335257"/>
            <a:chExt cx="1767215" cy="33855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2C920A-A6A3-4626-91D0-73BF712D8DAB}"/>
                </a:ext>
              </a:extLst>
            </p:cNvPr>
            <p:cNvCxnSpPr>
              <a:cxnSpLocks/>
            </p:cNvCxnSpPr>
            <p:nvPr/>
          </p:nvCxnSpPr>
          <p:spPr>
            <a:xfrm>
              <a:off x="7549662" y="5527982"/>
              <a:ext cx="7913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BB72A0-4B97-46AF-A53E-1C1452E2E4B7}"/>
                </a:ext>
              </a:extLst>
            </p:cNvPr>
            <p:cNvSpPr txBox="1"/>
            <p:nvPr/>
          </p:nvSpPr>
          <p:spPr>
            <a:xfrm>
              <a:off x="8644898" y="5335257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rubric</a:t>
              </a:r>
              <a:endParaRPr lang="nl-NL" sz="1600" b="1" dirty="0"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81AEE9-F48F-4AB7-A52B-AC57ADAD4429}"/>
              </a:ext>
            </a:extLst>
          </p:cNvPr>
          <p:cNvGrpSpPr/>
          <p:nvPr/>
        </p:nvGrpSpPr>
        <p:grpSpPr>
          <a:xfrm>
            <a:off x="6025662" y="6058668"/>
            <a:ext cx="3291216" cy="338554"/>
            <a:chOff x="6044794" y="1477119"/>
            <a:chExt cx="3291216" cy="33855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521AD4F-D720-4379-816F-1AEF2E46724D}"/>
                </a:ext>
              </a:extLst>
            </p:cNvPr>
            <p:cNvCxnSpPr>
              <a:cxnSpLocks/>
            </p:cNvCxnSpPr>
            <p:nvPr/>
          </p:nvCxnSpPr>
          <p:spPr>
            <a:xfrm>
              <a:off x="6044794" y="1669844"/>
              <a:ext cx="23153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A625A6-BDCE-4B51-83E4-33D9482BAC50}"/>
                </a:ext>
              </a:extLst>
            </p:cNvPr>
            <p:cNvSpPr txBox="1"/>
            <p:nvPr/>
          </p:nvSpPr>
          <p:spPr>
            <a:xfrm>
              <a:off x="8664031" y="1477119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latin typeface="+mj-lt"/>
                </a:rPr>
                <a:t>rubric</a:t>
              </a:r>
              <a:endParaRPr lang="nl-NL" sz="1600" b="1" dirty="0">
                <a:latin typeface="+mj-lt"/>
              </a:endParaRPr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2C34C17-072B-4662-B8C2-DB7F99702EFD}"/>
              </a:ext>
            </a:extLst>
          </p:cNvPr>
          <p:cNvSpPr/>
          <p:nvPr/>
        </p:nvSpPr>
        <p:spPr>
          <a:xfrm>
            <a:off x="6510528" y="1413165"/>
            <a:ext cx="124734" cy="62647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13</a:t>
            </a:fld>
            <a:r>
              <a:rPr lang="nl-NL" dirty="0"/>
              <a:t>/21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3677D4-8E05-4250-95B3-A5D76ACB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0" y="2788940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CBL modules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2D714D-8582-4BC6-A709-EDBCC29E8B68}"/>
              </a:ext>
            </a:extLst>
          </p:cNvPr>
          <p:cNvSpPr txBox="1"/>
          <p:nvPr/>
        </p:nvSpPr>
        <p:spPr>
          <a:xfrm>
            <a:off x="7326459" y="5641278"/>
            <a:ext cx="237340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Basics of electronics</a:t>
            </a:r>
          </a:p>
          <a:p>
            <a:pPr algn="r"/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Sensing &amp; computing</a:t>
            </a:r>
          </a:p>
          <a:p>
            <a:pPr algn="r"/>
            <a:r>
              <a:rPr lang="en-GB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nl-NL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Story board/video prototyping</a:t>
            </a:r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A326F-A76A-467C-9122-CED83E2F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31" y="467788"/>
            <a:ext cx="5574643" cy="517308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7AB134-0616-4559-AA8C-70596BBB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64" y="1182221"/>
            <a:ext cx="4958086" cy="502514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3225" algn="l"/>
              </a:tabLst>
            </a:pPr>
            <a:r>
              <a:rPr lang="en-GB" sz="2400" b="1" dirty="0"/>
              <a:t>List of topics</a:t>
            </a:r>
            <a:r>
              <a:rPr lang="nl-NL" sz="2400" b="1" dirty="0"/>
              <a:t> </a:t>
            </a:r>
          </a:p>
          <a:p>
            <a:pPr marL="344488" indent="-344488">
              <a:buNone/>
            </a:pPr>
            <a:r>
              <a:rPr lang="nl-NL" sz="2400" dirty="0"/>
              <a:t>-	</a:t>
            </a:r>
            <a:r>
              <a:rPr lang="en-GB" sz="2400" dirty="0"/>
              <a:t>offered as educational modules </a:t>
            </a:r>
            <a:br>
              <a:rPr lang="en-GB" sz="2400" dirty="0"/>
            </a:br>
            <a:r>
              <a:rPr lang="en-GB" sz="2400" dirty="0"/>
              <a:t>(</a:t>
            </a:r>
            <a:r>
              <a:rPr lang="nl-NL" sz="2400" dirty="0"/>
              <a:t>±</a:t>
            </a:r>
            <a:r>
              <a:rPr lang="en-US" dirty="0"/>
              <a:t> </a:t>
            </a:r>
            <a:r>
              <a:rPr lang="en-GB" sz="2400" dirty="0"/>
              <a:t>1 ECTS)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topics relate to specific majors 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meant to engage all group members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possibility for </a:t>
            </a:r>
            <a:r>
              <a:rPr lang="en-GB" sz="2400" i="1" dirty="0"/>
              <a:t>'individual contribution'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optional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other contributions allowed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group obligation</a:t>
            </a:r>
          </a:p>
        </p:txBody>
      </p:sp>
    </p:spTree>
    <p:extLst>
      <p:ext uri="{BB962C8B-B14F-4D97-AF65-F5344CB8AC3E}">
        <p14:creationId xmlns:p14="http://schemas.microsoft.com/office/powerpoint/2010/main" val="18242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14</a:t>
            </a:fld>
            <a:r>
              <a:rPr lang="nl-NL" dirty="0"/>
              <a:t>/21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3677D4-8E05-4250-95B3-A5D76ACB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0" y="2788940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CBL modules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5ADE4-0CB1-45BE-A654-FA84F19CCBD6}"/>
              </a:ext>
            </a:extLst>
          </p:cNvPr>
          <p:cNvSpPr txBox="1"/>
          <p:nvPr/>
        </p:nvSpPr>
        <p:spPr>
          <a:xfrm>
            <a:off x="7507022" y="5462753"/>
            <a:ext cx="2192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Basics of electronics</a:t>
            </a:r>
          </a:p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Sensing &amp; computing</a:t>
            </a:r>
          </a:p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Story board/video prototyping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715F8F-E5C4-4440-96CD-583C168B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76" y="731556"/>
            <a:ext cx="5130984" cy="476137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CB066F-68E1-4E98-B43A-5ED4F2EA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64" y="1182221"/>
            <a:ext cx="4958086" cy="502514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3225" algn="l"/>
              </a:tabLst>
            </a:pPr>
            <a:r>
              <a:rPr lang="en-GB" sz="2400" b="1" dirty="0"/>
              <a:t>List of topics</a:t>
            </a:r>
            <a:r>
              <a:rPr lang="nl-NL" sz="2400" b="1" dirty="0"/>
              <a:t> </a:t>
            </a:r>
          </a:p>
          <a:p>
            <a:pPr marL="344488" indent="-344488">
              <a:buNone/>
            </a:pPr>
            <a:r>
              <a:rPr lang="nl-NL" sz="2400" dirty="0"/>
              <a:t>-	</a:t>
            </a:r>
            <a:r>
              <a:rPr lang="en-GB" sz="2400" dirty="0"/>
              <a:t>offered as educational modules </a:t>
            </a:r>
            <a:br>
              <a:rPr lang="en-GB" sz="2400" dirty="0"/>
            </a:br>
            <a:r>
              <a:rPr lang="en-GB" sz="2400" dirty="0"/>
              <a:t>(</a:t>
            </a:r>
            <a:r>
              <a:rPr lang="nl-NL" sz="2400" dirty="0"/>
              <a:t>±</a:t>
            </a:r>
            <a:r>
              <a:rPr lang="en-US" dirty="0"/>
              <a:t> </a:t>
            </a:r>
            <a:r>
              <a:rPr lang="en-GB" sz="2400" dirty="0"/>
              <a:t>1 ECTS)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topics relate to specific majors 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meant to engage all group members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possibility for </a:t>
            </a:r>
            <a:r>
              <a:rPr lang="en-GB" sz="2400" i="1" dirty="0"/>
              <a:t>'individual contribution'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optional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other contributions allowed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group obligation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44736-A7CC-493A-B796-615D2E1B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52" y="172911"/>
            <a:ext cx="9009957" cy="7390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8961BC-85BF-4F70-9A05-CEE4FB770505}"/>
                  </a:ext>
                </a:extLst>
              </p14:cNvPr>
              <p14:cNvContentPartPr/>
              <p14:nvPr/>
            </p14:nvContentPartPr>
            <p14:xfrm>
              <a:off x="5156900" y="3378540"/>
              <a:ext cx="6138360" cy="10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8961BC-85BF-4F70-9A05-CEE4FB7705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3260" y="3270900"/>
                <a:ext cx="6246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8A985F4-7127-40FD-9D52-878349883726}"/>
                  </a:ext>
                </a:extLst>
              </p14:cNvPr>
              <p14:cNvContentPartPr/>
              <p14:nvPr/>
            </p14:nvContentPartPr>
            <p14:xfrm>
              <a:off x="5075900" y="3585180"/>
              <a:ext cx="2373840" cy="39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8A985F4-7127-40FD-9D52-8783498837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1900" y="3477540"/>
                <a:ext cx="24814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7FA3D-5D57-4DD0-8A60-60E02A4E16B4}"/>
                  </a:ext>
                </a:extLst>
              </p14:cNvPr>
              <p14:cNvContentPartPr/>
              <p14:nvPr/>
            </p14:nvContentPartPr>
            <p14:xfrm>
              <a:off x="5149340" y="3791820"/>
              <a:ext cx="1998720" cy="77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7FA3D-5D57-4DD0-8A60-60E02A4E1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340" y="3684180"/>
                <a:ext cx="21063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C403A8-9171-43ED-8DAB-587821B2E8C3}"/>
                  </a:ext>
                </a:extLst>
              </p14:cNvPr>
              <p14:cNvContentPartPr/>
              <p14:nvPr/>
            </p14:nvContentPartPr>
            <p14:xfrm>
              <a:off x="5064740" y="3922500"/>
              <a:ext cx="2013480" cy="4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C403A8-9171-43ED-8DAB-587821B2E8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1100" y="3814860"/>
                <a:ext cx="21211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2707608-5627-4B44-B867-208E437938CE}"/>
                  </a:ext>
                </a:extLst>
              </p14:cNvPr>
              <p14:cNvContentPartPr/>
              <p14:nvPr/>
            </p14:nvContentPartPr>
            <p14:xfrm>
              <a:off x="5152580" y="4056420"/>
              <a:ext cx="891720" cy="24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2707608-5627-4B44-B867-208E437938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8940" y="3948420"/>
                <a:ext cx="99936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2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15</a:t>
            </a:fld>
            <a:r>
              <a:rPr lang="nl-NL" dirty="0"/>
              <a:t>/16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3677D4-8E05-4250-95B3-A5D76ACB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0" y="2788940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CBL modules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7CB0F70-7454-43CC-B02E-7BB4D6BFF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87" y="110363"/>
            <a:ext cx="5590032" cy="6611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2B9C5-1233-47BC-BED7-5CBFF493CF25}"/>
              </a:ext>
            </a:extLst>
          </p:cNvPr>
          <p:cNvSpPr/>
          <p:nvPr/>
        </p:nvSpPr>
        <p:spPr>
          <a:xfrm>
            <a:off x="6435969" y="110363"/>
            <a:ext cx="1936680" cy="6637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7AB134-0616-4559-AA8C-70596BBB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14" y="1182221"/>
            <a:ext cx="4848114" cy="502514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3225" algn="l"/>
              </a:tabLst>
            </a:pPr>
            <a:r>
              <a:rPr lang="en-GB" sz="2400" b="1" dirty="0"/>
              <a:t>List of topics</a:t>
            </a:r>
            <a:r>
              <a:rPr lang="nl-NL" sz="2400" b="1" dirty="0"/>
              <a:t> </a:t>
            </a:r>
          </a:p>
          <a:p>
            <a:pPr marL="344488" indent="-344488">
              <a:buNone/>
            </a:pPr>
            <a:r>
              <a:rPr lang="nl-NL" sz="2400" dirty="0"/>
              <a:t>-	</a:t>
            </a:r>
            <a:r>
              <a:rPr lang="en-GB" sz="2400" dirty="0"/>
              <a:t>offered as educational modules </a:t>
            </a:r>
            <a:br>
              <a:rPr lang="en-GB" sz="2400" dirty="0"/>
            </a:br>
            <a:r>
              <a:rPr lang="en-GB" sz="2400" dirty="0"/>
              <a:t>(</a:t>
            </a:r>
            <a:r>
              <a:rPr lang="nl-NL" sz="2400" dirty="0"/>
              <a:t>±</a:t>
            </a:r>
            <a:r>
              <a:rPr lang="en-US" dirty="0"/>
              <a:t> </a:t>
            </a:r>
            <a:r>
              <a:rPr lang="en-GB" sz="2400" dirty="0"/>
              <a:t>1 ECTS)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topics relate to specific majors 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meant to engage all group members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possibility for </a:t>
            </a:r>
            <a:r>
              <a:rPr lang="en-GB" sz="2400" i="1" dirty="0"/>
              <a:t>'individual contribution</a:t>
            </a:r>
            <a:r>
              <a:rPr lang="en-GB" sz="2400" dirty="0"/>
              <a:t>'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optional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other contributions allowed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group obligation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2F9CF-F882-4274-9F3C-EDA9BDD154EB}"/>
              </a:ext>
            </a:extLst>
          </p:cNvPr>
          <p:cNvSpPr/>
          <p:nvPr/>
        </p:nvSpPr>
        <p:spPr>
          <a:xfrm>
            <a:off x="7842865" y="6106717"/>
            <a:ext cx="3022543" cy="75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20003-A976-49BB-B25F-613AD2983A9C}"/>
              </a:ext>
            </a:extLst>
          </p:cNvPr>
          <p:cNvSpPr txBox="1"/>
          <p:nvPr/>
        </p:nvSpPr>
        <p:spPr>
          <a:xfrm>
            <a:off x="8866828" y="6235740"/>
            <a:ext cx="256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</a:t>
            </a:r>
            <a:r>
              <a:rPr lang="nl-NL" dirty="0"/>
              <a:t> </a:t>
            </a:r>
            <a:r>
              <a:rPr lang="en-US" dirty="0"/>
              <a:t>the</a:t>
            </a:r>
            <a:r>
              <a:rPr lang="nl-NL" dirty="0"/>
              <a:t> time </a:t>
            </a:r>
            <a:r>
              <a:rPr lang="en-US" dirty="0"/>
              <a:t>schedule</a:t>
            </a:r>
            <a:r>
              <a:rPr lang="nl-NL" dirty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85573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16</a:t>
            </a:fld>
            <a:r>
              <a:rPr lang="nl-NL" dirty="0"/>
              <a:t>/21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B8B9F6-118A-4075-93D3-60A936CA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Canvas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68CA37-3048-4AC0-BD35-28FB513F6CE2}"/>
              </a:ext>
            </a:extLst>
          </p:cNvPr>
          <p:cNvSpPr txBox="1">
            <a:spLocks/>
          </p:cNvSpPr>
          <p:nvPr/>
        </p:nvSpPr>
        <p:spPr>
          <a:xfrm>
            <a:off x="2503674" y="1350584"/>
            <a:ext cx="6895092" cy="5005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manuals integrated in Canvas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user manual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technical manual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chronological order – steps 1-7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info in a timely manner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easy to find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dynamic platform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changes easy to communicate 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up-to-date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A22EF-0233-4AEC-8C37-42007164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45" y="619216"/>
            <a:ext cx="5144855" cy="56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7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F5461-CF72-4A3E-B32E-35730B7F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45" y="619216"/>
            <a:ext cx="5144855" cy="56638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17</a:t>
            </a:fld>
            <a:r>
              <a:rPr lang="nl-NL" dirty="0"/>
              <a:t>/21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B8B9F6-118A-4075-93D3-60A936CA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Canvas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68CA37-3048-4AC0-BD35-28FB513F6CE2}"/>
              </a:ext>
            </a:extLst>
          </p:cNvPr>
          <p:cNvSpPr txBox="1">
            <a:spLocks/>
          </p:cNvSpPr>
          <p:nvPr/>
        </p:nvSpPr>
        <p:spPr>
          <a:xfrm>
            <a:off x="2503674" y="1350584"/>
            <a:ext cx="6895092" cy="5005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manuals integrated in Canvas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user manual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technical manual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chronological order – steps 1-7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info in a timely manner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easy to find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dynamic platform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changes easy to communicate 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up-to-date</a:t>
            </a:r>
          </a:p>
        </p:txBody>
      </p:sp>
    </p:spTree>
    <p:extLst>
      <p:ext uri="{BB962C8B-B14F-4D97-AF65-F5344CB8AC3E}">
        <p14:creationId xmlns:p14="http://schemas.microsoft.com/office/powerpoint/2010/main" val="151687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18</a:t>
            </a:fld>
            <a:r>
              <a:rPr lang="nl-NL" dirty="0"/>
              <a:t>/21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3539628" y="783084"/>
            <a:ext cx="7801472" cy="3358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Relaxed policy on presence to meetings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/>
              <a:t>consequence of Covid-19 in 2020</a:t>
            </a:r>
          </a:p>
          <a:p>
            <a:pPr>
              <a:buFontTx/>
              <a:buChar char="-"/>
            </a:pPr>
            <a:r>
              <a:rPr lang="en-US" sz="2400" dirty="0"/>
              <a:t>valid reasons for absence: </a:t>
            </a:r>
            <a:br>
              <a:rPr lang="en-US" sz="2400" dirty="0"/>
            </a:br>
            <a:r>
              <a:rPr lang="en-US" sz="2400" dirty="0"/>
              <a:t>illness, quarantine, issues with public transport</a:t>
            </a:r>
          </a:p>
          <a:p>
            <a:pPr>
              <a:buFontTx/>
              <a:buChar char="-"/>
              <a:tabLst>
                <a:tab pos="747713" algn="l"/>
              </a:tabLst>
            </a:pPr>
            <a:r>
              <a:rPr lang="en-US" sz="2400" dirty="0"/>
              <a:t>no reason for "incomplete" grade</a:t>
            </a:r>
          </a:p>
          <a:p>
            <a:pPr>
              <a:buFontTx/>
              <a:buChar char="-"/>
              <a:tabLst>
                <a:tab pos="747713" algn="l"/>
              </a:tabLst>
            </a:pPr>
            <a:r>
              <a:rPr lang="en-US" sz="2400" dirty="0"/>
              <a:t>group responsibility		peer-review in </a:t>
            </a:r>
            <a:r>
              <a:rPr lang="en-US" sz="2400" dirty="0" err="1"/>
              <a:t>FeedbackFruits</a:t>
            </a:r>
            <a:endParaRPr lang="en-US" sz="2400" dirty="0"/>
          </a:p>
          <a:p>
            <a:pPr>
              <a:buFontTx/>
              <a:buChar char="-"/>
              <a:tabLst>
                <a:tab pos="747713" algn="l"/>
              </a:tabLst>
            </a:pPr>
            <a:r>
              <a:rPr lang="en-US" sz="2400" dirty="0"/>
              <a:t>alternative: online presence in hybrid meeting</a:t>
            </a:r>
          </a:p>
          <a:p>
            <a:pPr>
              <a:buFontTx/>
              <a:buChar char="-"/>
              <a:tabLst>
                <a:tab pos="747713" algn="l"/>
              </a:tabLst>
            </a:pPr>
            <a:r>
              <a:rPr lang="en-US" sz="2400" dirty="0"/>
              <a:t>all tutors receive a Jabra </a:t>
            </a:r>
            <a:br>
              <a:rPr lang="en-US" sz="2400" dirty="0"/>
            </a:br>
            <a:r>
              <a:rPr lang="en-US" sz="2400" dirty="0"/>
              <a:t>speaker/microphone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mute mics/speakers</a:t>
            </a:r>
            <a:br>
              <a:rPr lang="en-US" sz="2400" dirty="0"/>
            </a:br>
            <a:r>
              <a:rPr lang="en-US" sz="2400" dirty="0"/>
              <a:t>of all other laptops! 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-"/>
              <a:tabLst>
                <a:tab pos="747713" algn="l"/>
              </a:tabLst>
            </a:pPr>
            <a:r>
              <a:rPr lang="en-US" sz="2400" dirty="0"/>
              <a:t>absence noted by tutor	reported to course organization</a:t>
            </a:r>
          </a:p>
          <a:p>
            <a:pPr>
              <a:buFontTx/>
              <a:buChar char="-"/>
              <a:tabLst>
                <a:tab pos="747713" algn="l"/>
              </a:tabLst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106771-08EE-477B-B622-66660CD6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677768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+mn-lt"/>
              </a:rPr>
              <a:t>Absenses</a:t>
            </a:r>
            <a:endParaRPr lang="en-GB" sz="36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73B76C-4FEC-4CEA-813D-AFC8017B7F1B}"/>
              </a:ext>
            </a:extLst>
          </p:cNvPr>
          <p:cNvCxnSpPr>
            <a:cxnSpLocks/>
          </p:cNvCxnSpPr>
          <p:nvPr/>
        </p:nvCxnSpPr>
        <p:spPr>
          <a:xfrm>
            <a:off x="6496050" y="3365561"/>
            <a:ext cx="635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120D38-DC7B-445A-B06B-25859FB5AC8C}"/>
              </a:ext>
            </a:extLst>
          </p:cNvPr>
          <p:cNvCxnSpPr>
            <a:cxnSpLocks/>
          </p:cNvCxnSpPr>
          <p:nvPr/>
        </p:nvCxnSpPr>
        <p:spPr>
          <a:xfrm>
            <a:off x="6837974" y="6382782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Virtual meetings: Microsoft Teams Meetings -">
            <a:extLst>
              <a:ext uri="{FF2B5EF4-FFF2-40B4-BE49-F238E27FC236}">
                <a16:creationId xmlns:a16="http://schemas.microsoft.com/office/drawing/2014/main" id="{1F78D96E-087E-45CD-9510-0960B55A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28" y="4259533"/>
            <a:ext cx="3089544" cy="16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81E9D-8577-4314-8DD8-CB77A9D7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99" y="4400508"/>
            <a:ext cx="2176013" cy="16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19</a:t>
            </a:fld>
            <a:r>
              <a:rPr lang="nl-NL" dirty="0"/>
              <a:t>/21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106771-08EE-477B-B622-66660CD6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677768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+mn-lt"/>
              </a:rPr>
              <a:t>Absenses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51F07-C471-4BF9-B37D-D74463D6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01" y="575562"/>
            <a:ext cx="9782999" cy="53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2</a:t>
            </a:fld>
            <a:r>
              <a:rPr lang="nl-NL" dirty="0"/>
              <a:t>/21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3A4F52-4726-4043-A378-E59CEF095AF2}"/>
              </a:ext>
            </a:extLst>
          </p:cNvPr>
          <p:cNvSpPr txBox="1">
            <a:spLocks/>
          </p:cNvSpPr>
          <p:nvPr/>
        </p:nvSpPr>
        <p:spPr>
          <a:xfrm>
            <a:off x="3622323" y="1212770"/>
            <a:ext cx="2532289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03225" algn="l"/>
              </a:tabLst>
              <a:defRPr/>
            </a:pPr>
            <a:r>
              <a:rPr kumimoji="0" lang="en-GB" sz="2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Today's</a:t>
            </a: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33E9DA3-A3F2-4AA7-BB32-81F773D592A0}"/>
              </a:ext>
            </a:extLst>
          </p:cNvPr>
          <p:cNvSpPr txBox="1">
            <a:spLocks/>
          </p:cNvSpPr>
          <p:nvPr/>
        </p:nvSpPr>
        <p:spPr>
          <a:xfrm>
            <a:off x="490629" y="2788940"/>
            <a:ext cx="387304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Tutor training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B5ECCB-4627-499A-8ABF-DB7F2E39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66" y="1764195"/>
            <a:ext cx="8155766" cy="1599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09A1FB-9C32-4DB7-8CFF-52E33603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43" y="3551794"/>
            <a:ext cx="8204040" cy="17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20</a:t>
            </a:fld>
            <a:r>
              <a:rPr lang="nl-NL" dirty="0"/>
              <a:t>/21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2924714" y="1682262"/>
            <a:ext cx="7478892" cy="374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for all TA's</a:t>
            </a:r>
          </a:p>
          <a:p>
            <a:pPr>
              <a:buFontTx/>
              <a:buChar char="-"/>
            </a:pPr>
            <a:r>
              <a:rPr lang="en-US" sz="2400" dirty="0"/>
              <a:t>select model and size </a:t>
            </a:r>
            <a:r>
              <a:rPr lang="en-US" sz="2400" dirty="0">
                <a:solidFill>
                  <a:srgbClr val="FF0000"/>
                </a:solidFill>
              </a:rPr>
              <a:t>a.s.a.p.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(link to MS form on Tutor-4WBB0 Canvas)</a:t>
            </a:r>
          </a:p>
          <a:p>
            <a:pPr>
              <a:buFontTx/>
              <a:buChar char="-"/>
            </a:pPr>
            <a:r>
              <a:rPr lang="en-US" sz="2400" dirty="0"/>
              <a:t>wear them during intermediate </a:t>
            </a:r>
            <a:br>
              <a:rPr lang="en-US" sz="2400" dirty="0"/>
            </a:br>
            <a:r>
              <a:rPr lang="en-US" sz="2400" dirty="0"/>
              <a:t>and final presentations, and </a:t>
            </a:r>
            <a:br>
              <a:rPr lang="en-US" sz="2400" dirty="0"/>
            </a:br>
            <a:r>
              <a:rPr lang="en-US" sz="2400" dirty="0"/>
              <a:t>workshop supervision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106771-08EE-477B-B622-66660CD6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0" y="2279186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Polo shirts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3DD75-F357-471A-817C-4D1ADD2A1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71" y="3245636"/>
            <a:ext cx="2259500" cy="313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1082E-1C61-4B57-850F-762966AE3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5" y="3132250"/>
            <a:ext cx="2312983" cy="3188953"/>
          </a:xfrm>
          <a:prstGeom prst="rect">
            <a:avLst/>
          </a:prstGeom>
        </p:spPr>
      </p:pic>
      <p:pic>
        <p:nvPicPr>
          <p:cNvPr id="8" name="Picture 7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D53A2D6D-ED6D-426F-BF9D-5026563E6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122">
            <a:off x="7503484" y="3921358"/>
            <a:ext cx="215646" cy="298849"/>
          </a:xfrm>
          <a:prstGeom prst="rect">
            <a:avLst/>
          </a:prstGeom>
        </p:spPr>
      </p:pic>
      <p:pic>
        <p:nvPicPr>
          <p:cNvPr id="16" name="Picture 15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B803CD2D-31C4-4045-AF30-B64DC6E1B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66">
            <a:off x="10695540" y="3867928"/>
            <a:ext cx="215646" cy="2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en-US" smtClean="0"/>
              <a:pPr>
                <a:spcAft>
                  <a:spcPts val="600"/>
                </a:spcAft>
              </a:pPr>
              <a:t>21</a:t>
            </a:fld>
            <a:r>
              <a:rPr lang="en-US" dirty="0"/>
              <a:t>/21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661E58-C8B5-4947-A483-C1415721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16" y="2041549"/>
            <a:ext cx="1362001" cy="78084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Teachers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620E6A-16FD-40D4-AD87-D73C5BDAF6D0}"/>
              </a:ext>
            </a:extLst>
          </p:cNvPr>
          <p:cNvSpPr txBox="1">
            <a:spLocks/>
          </p:cNvSpPr>
          <p:nvPr/>
        </p:nvSpPr>
        <p:spPr>
          <a:xfrm>
            <a:off x="865316" y="4514200"/>
            <a:ext cx="1643941" cy="78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Core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1BCFE-BE43-4007-B56F-2FC346F2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95" y="625035"/>
            <a:ext cx="7816313" cy="3632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C4D3B-3AE9-49EE-99CB-818D660D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95" y="4449823"/>
            <a:ext cx="7815467" cy="10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0" y="520870"/>
            <a:ext cx="6895092" cy="1135737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+mn-lt"/>
              </a:rPr>
              <a:t>Student evaluation in 2020-2021</a:t>
            </a:r>
          </a:p>
        </p:txBody>
      </p:sp>
      <p:pic>
        <p:nvPicPr>
          <p:cNvPr id="11" name="Graphic 10" descr="Presentation with Checklist">
            <a:extLst>
              <a:ext uri="{FF2B5EF4-FFF2-40B4-BE49-F238E27FC236}">
                <a16:creationId xmlns:a16="http://schemas.microsoft.com/office/drawing/2014/main" id="{966A75ED-6185-40BA-A280-5FC1C69B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2590" y="1785781"/>
            <a:ext cx="3415612" cy="341561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40" y="1412631"/>
            <a:ext cx="6895092" cy="520644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3225" algn="l"/>
              </a:tabLst>
            </a:pPr>
            <a:r>
              <a:rPr lang="en-GB" sz="2400" dirty="0">
                <a:solidFill>
                  <a:srgbClr val="00B050"/>
                </a:solidFill>
              </a:rPr>
              <a:t>Positive</a:t>
            </a:r>
            <a:r>
              <a:rPr lang="nl-NL" sz="2400" dirty="0"/>
              <a:t> </a:t>
            </a:r>
          </a:p>
          <a:p>
            <a:pPr marL="344488" indent="-344488">
              <a:buNone/>
            </a:pPr>
            <a:r>
              <a:rPr lang="nl-NL" sz="2400" dirty="0"/>
              <a:t>-	</a:t>
            </a:r>
            <a:r>
              <a:rPr lang="en-GB" sz="2400" dirty="0"/>
              <a:t>multidisciplinary / group work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freedom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learn about design process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tangible product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personal contribution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FF0000"/>
                </a:solidFill>
              </a:rPr>
              <a:t>Negative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no connection with major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not everyone participates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3</a:t>
            </a:fld>
            <a:r>
              <a:rPr lang="nl-NL" dirty="0"/>
              <a:t>/21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C665939-BF2F-4309-8639-359EBEEF3D66}"/>
              </a:ext>
            </a:extLst>
          </p:cNvPr>
          <p:cNvSpPr txBox="1">
            <a:spLocks/>
          </p:cNvSpPr>
          <p:nvPr/>
        </p:nvSpPr>
        <p:spPr>
          <a:xfrm>
            <a:off x="490629" y="2788940"/>
            <a:ext cx="387304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Engineering Design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97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4</a:t>
            </a:fld>
            <a:r>
              <a:rPr lang="nl-NL" dirty="0"/>
              <a:t>/21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CD60159-EF3A-4A02-B3FA-FEF2F663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0" y="2788940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Engineering Design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2021-2022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5CFB227-6EB2-4B79-A799-E6D21B423DCC}"/>
              </a:ext>
            </a:extLst>
          </p:cNvPr>
          <p:cNvSpPr txBox="1">
            <a:spLocks/>
          </p:cNvSpPr>
          <p:nvPr/>
        </p:nvSpPr>
        <p:spPr>
          <a:xfrm>
            <a:off x="4724372" y="644769"/>
            <a:ext cx="6895092" cy="5571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03225" algn="l"/>
              </a:tabLst>
            </a:pPr>
            <a:r>
              <a:rPr lang="en-GB" sz="2400" b="1" dirty="0"/>
              <a:t>What remains</a:t>
            </a:r>
            <a:r>
              <a:rPr lang="nl-NL" sz="2400" b="1" dirty="0"/>
              <a:t> </a:t>
            </a:r>
          </a:p>
          <a:p>
            <a:pPr marL="344488" indent="-344488">
              <a:buFont typeface="Arial" panose="020B0604020202020204" pitchFamily="34" charset="0"/>
              <a:buNone/>
            </a:pPr>
            <a:r>
              <a:rPr lang="nl-NL" sz="2400" dirty="0"/>
              <a:t>-	</a:t>
            </a:r>
            <a:r>
              <a:rPr lang="en-GB" sz="2400" dirty="0"/>
              <a:t>multidisciplinary group work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going through generic design process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tangible product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organization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CBL modules (former "special topics")</a:t>
            </a:r>
          </a:p>
          <a:p>
            <a:pPr marL="344488" indent="-344488">
              <a:buFontTx/>
              <a:buChar char="-"/>
            </a:pPr>
            <a:r>
              <a:rPr lang="en-GB" sz="2400" dirty="0"/>
              <a:t>group member evaluation (</a:t>
            </a:r>
            <a:r>
              <a:rPr lang="en-GB" sz="2400" dirty="0" err="1"/>
              <a:t>FeedbackFruits</a:t>
            </a:r>
            <a:r>
              <a:rPr lang="en-GB" sz="2400" dirty="0"/>
              <a:t>)</a:t>
            </a:r>
            <a:br>
              <a:rPr lang="en-GB" sz="2400" dirty="0"/>
            </a:b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The changes</a:t>
            </a:r>
          </a:p>
          <a:p>
            <a:pPr marL="344488" indent="-344488">
              <a:buFontTx/>
              <a:buChar char="-"/>
            </a:pPr>
            <a:r>
              <a:rPr lang="en-US" sz="2400" dirty="0"/>
              <a:t>CBL modules not mandatory</a:t>
            </a:r>
          </a:p>
          <a:p>
            <a:pPr marL="344488" indent="-344488">
              <a:buFontTx/>
              <a:buChar char="-"/>
            </a:pPr>
            <a:r>
              <a:rPr lang="en-US" sz="2400" dirty="0"/>
              <a:t>requirement: individual contribution</a:t>
            </a:r>
          </a:p>
          <a:p>
            <a:pPr marL="344488" indent="-344488">
              <a:buFontTx/>
              <a:buChar char="-"/>
            </a:pPr>
            <a:r>
              <a:rPr lang="en-US" sz="2400" dirty="0"/>
              <a:t>more emphasis on challenge/innovation</a:t>
            </a:r>
          </a:p>
        </p:txBody>
      </p:sp>
    </p:spTree>
    <p:extLst>
      <p:ext uri="{BB962C8B-B14F-4D97-AF65-F5344CB8AC3E}">
        <p14:creationId xmlns:p14="http://schemas.microsoft.com/office/powerpoint/2010/main" val="261632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en-US" smtClean="0"/>
              <a:pPr>
                <a:spcAft>
                  <a:spcPts val="600"/>
                </a:spcAft>
              </a:pPr>
              <a:t>5</a:t>
            </a:fld>
            <a:r>
              <a:rPr lang="en-US" dirty="0"/>
              <a:t>/21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50D20D-DC5D-4F9C-A857-EFCA7BAB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Design question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49574B-63C0-4CAB-8838-04D5E640794B}"/>
              </a:ext>
            </a:extLst>
          </p:cNvPr>
          <p:cNvSpPr txBox="1">
            <a:spLocks/>
          </p:cNvSpPr>
          <p:nvPr/>
        </p:nvSpPr>
        <p:spPr>
          <a:xfrm>
            <a:off x="4101210" y="1300423"/>
            <a:ext cx="7130670" cy="389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-"/>
            </a:pPr>
            <a:r>
              <a:rPr lang="en-GB" sz="2400" dirty="0"/>
              <a:t>Develop </a:t>
            </a:r>
            <a:r>
              <a:rPr lang="en-US" sz="2400" dirty="0"/>
              <a:t>an </a:t>
            </a:r>
            <a:r>
              <a:rPr lang="en-US" sz="2400" b="1" dirty="0"/>
              <a:t>aid for personal, in-house use, for people with an impairment or disability, or for elderly people </a:t>
            </a:r>
            <a:r>
              <a:rPr lang="en-US" sz="2400" dirty="0"/>
              <a:t>allowing them to live in their private homes (for a longer period of time)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GB" sz="2400" dirty="0"/>
              <a:t>Freedom to choose a design goal: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disability/impairment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type of user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in-house activity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GB" sz="2400" dirty="0"/>
              <a:t>type of aid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Aid should be autonomous or interactive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Integrated sensor(s) and actuator(s)</a:t>
            </a:r>
            <a:endParaRPr lang="en-GB" sz="2400" dirty="0"/>
          </a:p>
        </p:txBody>
      </p:sp>
      <p:pic>
        <p:nvPicPr>
          <p:cNvPr id="4" name="Picture 3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BE7B0E46-4AE8-4ADF-9F16-83A566718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86" y="3429000"/>
            <a:ext cx="1847884" cy="25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dirty="0" smtClean="0"/>
              <a:pPr>
                <a:spcAft>
                  <a:spcPts val="600"/>
                </a:spcAft>
              </a:pPr>
              <a:t>6</a:t>
            </a:fld>
            <a:r>
              <a:rPr lang="nl-NL" dirty="0"/>
              <a:t>/21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2D7831-0AC7-4E8E-86BC-2C952064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157" y="1207324"/>
            <a:ext cx="5397249" cy="476417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b="1" dirty="0"/>
              <a:t>Design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innovative design, challenging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user-friendly, esthetic, desirable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b="1" dirty="0"/>
              <a:t>Process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full design process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planning and organization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budget control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b="1" dirty="0"/>
              <a:t>Realization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feasible, within budget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functional</a:t>
            </a:r>
          </a:p>
          <a:p>
            <a:pPr marL="0" indent="0">
              <a:buNone/>
              <a:tabLst>
                <a:tab pos="219075" algn="l"/>
                <a:tab pos="403225" algn="l"/>
              </a:tabLst>
            </a:pPr>
            <a:r>
              <a:rPr lang="en-US" sz="2400" dirty="0"/>
              <a:t>-	autonomous or interactive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CC1301-7432-4F4D-B6E5-B10E6B06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Some keywords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2EA8B60-420C-495E-AC97-908FADDE2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54" y="608457"/>
            <a:ext cx="2488216" cy="57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7</a:t>
            </a:fld>
            <a:r>
              <a:rPr lang="nl-NL" dirty="0"/>
              <a:t>/21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B8B9F6-118A-4075-93D3-60A936CA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Organization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68CA37-3048-4AC0-BD35-28FB513F6CE2}"/>
              </a:ext>
            </a:extLst>
          </p:cNvPr>
          <p:cNvSpPr txBox="1">
            <a:spLocks/>
          </p:cNvSpPr>
          <p:nvPr/>
        </p:nvSpPr>
        <p:spPr>
          <a:xfrm>
            <a:off x="3360502" y="1203113"/>
            <a:ext cx="4985592" cy="533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1693 students, 288 multi-disciplinary groups of 6 students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supervision by 18 teachers and 72 tutors (4 replacements)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4 student groups per tutor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4 tutors per teacher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/>
              <a:t>group formation based on postcode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group meetings close to home 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no need for public transport or</a:t>
            </a:r>
            <a:br>
              <a:rPr lang="en-US" sz="2400" dirty="0"/>
            </a:br>
            <a:r>
              <a:rPr lang="en-US" sz="2400" dirty="0"/>
              <a:t>workspace at TU/e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solution for building and testing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en-US" sz="2400" dirty="0"/>
            </a:br>
            <a:endParaRPr lang="en-US" sz="2400" dirty="0"/>
          </a:p>
        </p:txBody>
      </p:sp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F335EF10-B458-4656-9631-CB5D80D6F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1" y="1111250"/>
            <a:ext cx="3795850" cy="4471034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86F1767E-67B1-4313-8E24-7456B492B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69" y="1220125"/>
            <a:ext cx="3392749" cy="436445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E2971A7-B073-4F9B-998F-4AE17DE4CB5C}"/>
              </a:ext>
            </a:extLst>
          </p:cNvPr>
          <p:cNvSpPr/>
          <p:nvPr/>
        </p:nvSpPr>
        <p:spPr>
          <a:xfrm>
            <a:off x="11236543" y="4661171"/>
            <a:ext cx="77190" cy="7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A2139-71F5-418C-ADDB-8331168C02E7}"/>
              </a:ext>
            </a:extLst>
          </p:cNvPr>
          <p:cNvSpPr txBox="1"/>
          <p:nvPr/>
        </p:nvSpPr>
        <p:spPr>
          <a:xfrm>
            <a:off x="11302042" y="4336479"/>
            <a:ext cx="7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student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6EEB06-6E62-4B0A-B577-0904502566D8}"/>
              </a:ext>
            </a:extLst>
          </p:cNvPr>
          <p:cNvSpPr txBox="1"/>
          <p:nvPr/>
        </p:nvSpPr>
        <p:spPr>
          <a:xfrm>
            <a:off x="11302043" y="4557085"/>
            <a:ext cx="70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/>
              <a:t>group</a:t>
            </a:r>
            <a:endParaRPr lang="nl-NL" sz="11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4DAE63-8F7E-4506-9C75-01A0FA3B2631}"/>
              </a:ext>
            </a:extLst>
          </p:cNvPr>
          <p:cNvSpPr/>
          <p:nvPr/>
        </p:nvSpPr>
        <p:spPr>
          <a:xfrm>
            <a:off x="11242893" y="4435431"/>
            <a:ext cx="77190" cy="7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6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nl-NL" smtClean="0"/>
              <a:pPr>
                <a:spcAft>
                  <a:spcPts val="600"/>
                </a:spcAft>
              </a:pPr>
              <a:t>8</a:t>
            </a:fld>
            <a:r>
              <a:rPr lang="nl-NL" dirty="0"/>
              <a:t>/21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B8B9F6-118A-4075-93D3-60A936CA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Organization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68CA37-3048-4AC0-BD35-28FB513F6CE2}"/>
              </a:ext>
            </a:extLst>
          </p:cNvPr>
          <p:cNvSpPr txBox="1">
            <a:spLocks/>
          </p:cNvSpPr>
          <p:nvPr/>
        </p:nvSpPr>
        <p:spPr>
          <a:xfrm>
            <a:off x="3489466" y="1203113"/>
            <a:ext cx="4985592" cy="533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Tx/>
              <a:buChar char="-"/>
            </a:pPr>
            <a:r>
              <a:rPr lang="en-GB" sz="2400" dirty="0" err="1"/>
              <a:t>kickoff</a:t>
            </a:r>
            <a:r>
              <a:rPr lang="en-GB" sz="2400" dirty="0"/>
              <a:t> lecture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GB" sz="2000" dirty="0"/>
              <a:t>Panopto webcast (Canvas)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12x group meeting</a:t>
            </a:r>
          </a:p>
          <a:p>
            <a:pPr lvl="1">
              <a:spcBef>
                <a:spcPts val="1400"/>
              </a:spcBef>
              <a:buFontTx/>
              <a:buChar char="-"/>
            </a:pPr>
            <a:r>
              <a:rPr lang="en-US" sz="2000" dirty="0"/>
              <a:t>10x SSA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2x presentation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2x group member evaluation (GME)</a:t>
            </a:r>
          </a:p>
          <a:p>
            <a:pPr lvl="1">
              <a:spcBef>
                <a:spcPts val="1400"/>
              </a:spcBef>
              <a:buFontTx/>
              <a:buChar char="-"/>
            </a:pPr>
            <a:r>
              <a:rPr lang="en-US" sz="2000" dirty="0"/>
              <a:t>peer and self-assessment</a:t>
            </a:r>
          </a:p>
          <a:p>
            <a:pPr lvl="1">
              <a:spcBef>
                <a:spcPts val="1400"/>
              </a:spcBef>
              <a:buFontTx/>
              <a:buChar char="-"/>
            </a:pPr>
            <a:r>
              <a:rPr lang="en-US" sz="2000" dirty="0" err="1"/>
              <a:t>FeedbackFruits</a:t>
            </a:r>
            <a:endParaRPr lang="en-US" sz="2000" dirty="0"/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report</a:t>
            </a:r>
            <a:endParaRPr lang="en-GB" sz="2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8F26B3-0F30-49F0-BB30-2D90B90DF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00" y="-315805"/>
            <a:ext cx="3764850" cy="75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CEA17A-11A9-4B5A-B4CF-14D7F133DEE9}" type="slidenum">
              <a:rPr lang="en-US" smtClean="0"/>
              <a:pPr>
                <a:spcAft>
                  <a:spcPts val="600"/>
                </a:spcAft>
              </a:pPr>
              <a:t>9</a:t>
            </a:fld>
            <a:r>
              <a:rPr lang="en-US" dirty="0"/>
              <a:t>/21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50D20D-DC5D-4F9C-A857-EFCA7BAB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14" y="2682062"/>
            <a:ext cx="3873043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Tasks of a tutor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49574B-63C0-4CAB-8838-04D5E640794B}"/>
              </a:ext>
            </a:extLst>
          </p:cNvPr>
          <p:cNvSpPr txBox="1">
            <a:spLocks/>
          </p:cNvSpPr>
          <p:nvPr/>
        </p:nvSpPr>
        <p:spPr>
          <a:xfrm>
            <a:off x="3903089" y="508000"/>
            <a:ext cx="7535916" cy="487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Tx/>
              <a:buChar char="-"/>
            </a:pPr>
            <a:r>
              <a:rPr lang="en-GB" sz="2400" dirty="0"/>
              <a:t>tutoring of 4 groups: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motivate, encourage, criticize, reflect, evaluate, </a:t>
            </a:r>
            <a:br>
              <a:rPr lang="en-US" sz="2400" dirty="0"/>
            </a:br>
            <a:r>
              <a:rPr lang="en-US" sz="2400" dirty="0"/>
              <a:t>… but not steer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monitor progress, enforce decisions if necessary</a:t>
            </a:r>
          </a:p>
          <a:p>
            <a:pPr marL="609600" indent="-342900"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individual assessment</a:t>
            </a:r>
            <a:endParaRPr lang="en-GB" sz="2400" dirty="0"/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two group meetings a week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assessment of SSA’s the evening before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reporting absences to group meetings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weekly meeting with teacher: group progress, evaluation students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suggestion for midterm and final (individual) assessment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support during IP and FP (member of jury)</a:t>
            </a:r>
          </a:p>
          <a:p>
            <a:pPr>
              <a:spcBef>
                <a:spcPts val="1400"/>
              </a:spcBef>
              <a:buFontTx/>
              <a:buChar char="-"/>
            </a:pPr>
            <a:r>
              <a:rPr lang="en-US" sz="2400" dirty="0"/>
              <a:t>assistance in assessment of reports</a:t>
            </a:r>
          </a:p>
        </p:txBody>
      </p:sp>
    </p:spTree>
    <p:extLst>
      <p:ext uri="{BB962C8B-B14F-4D97-AF65-F5344CB8AC3E}">
        <p14:creationId xmlns:p14="http://schemas.microsoft.com/office/powerpoint/2010/main" val="11207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2C562B5A4284C92D31F42A01B49BA" ma:contentTypeVersion="13" ma:contentTypeDescription="Create a new document." ma:contentTypeScope="" ma:versionID="5374c00a548b269014c2f91ef8096bee">
  <xsd:schema xmlns:xsd="http://www.w3.org/2001/XMLSchema" xmlns:xs="http://www.w3.org/2001/XMLSchema" xmlns:p="http://schemas.microsoft.com/office/2006/metadata/properties" xmlns:ns2="2882b851-f409-471d-b6cb-6a6e4346ebce" xmlns:ns3="27085060-7baf-4fb5-85af-a1bdd9cfd1fb" targetNamespace="http://schemas.microsoft.com/office/2006/metadata/properties" ma:root="true" ma:fieldsID="d74d97d64271ef3da49ab97987efc96d" ns2:_="" ns3:_="">
    <xsd:import namespace="2882b851-f409-471d-b6cb-6a6e4346ebce"/>
    <xsd:import namespace="27085060-7baf-4fb5-85af-a1bdd9cfd1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2b851-f409-471d-b6cb-6a6e4346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85060-7baf-4fb5-85af-a1bdd9cfd1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15C46-A485-4684-B655-162E0BCC3E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6F4DC1-378D-44A2-A5FC-139F91032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2b851-f409-471d-b6cb-6a6e4346ebce"/>
    <ds:schemaRef ds:uri="27085060-7baf-4fb5-85af-a1bdd9cfd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4F689-4F45-43F9-8CBA-D9F83AEB1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950</Words>
  <Application>Microsoft Office PowerPoint</Application>
  <PresentationFormat>Breedbeeld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 Theme</vt:lpstr>
      <vt:lpstr>Engineering Design – Introduction</vt:lpstr>
      <vt:lpstr>PowerPoint-presentatie</vt:lpstr>
      <vt:lpstr>Student evaluation in 2020-2021</vt:lpstr>
      <vt:lpstr>Engineering Design 2021-2022</vt:lpstr>
      <vt:lpstr>Design question</vt:lpstr>
      <vt:lpstr>Some keywords</vt:lpstr>
      <vt:lpstr>Organization</vt:lpstr>
      <vt:lpstr>Organization</vt:lpstr>
      <vt:lpstr>Tasks of a tutor</vt:lpstr>
      <vt:lpstr>Assessment</vt:lpstr>
      <vt:lpstr>Assessment</vt:lpstr>
      <vt:lpstr>Assessment</vt:lpstr>
      <vt:lpstr>CBL modules</vt:lpstr>
      <vt:lpstr>CBL modules</vt:lpstr>
      <vt:lpstr>CBL modules</vt:lpstr>
      <vt:lpstr>Canvas</vt:lpstr>
      <vt:lpstr>Canvas</vt:lpstr>
      <vt:lpstr>Absenses</vt:lpstr>
      <vt:lpstr>Absenses</vt:lpstr>
      <vt:lpstr>Polo shirts</vt:lpstr>
      <vt:lpstr>Teachers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Design – 4WBB0</dc:title>
  <dc:creator>Bart van Esch</dc:creator>
  <cp:lastModifiedBy>Bart van Esch</cp:lastModifiedBy>
  <cp:revision>75</cp:revision>
  <dcterms:created xsi:type="dcterms:W3CDTF">2020-06-02T13:25:14Z</dcterms:created>
  <dcterms:modified xsi:type="dcterms:W3CDTF">2024-04-29T09:44:20Z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0x010100ADA2C562B5A4284C92D31F42A01B49BA</vt:lpwstr>
  </property>
</Properties>
</file>